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9"/>
  </p:notesMasterIdLst>
  <p:sldIdLst>
    <p:sldId id="974" r:id="rId2"/>
    <p:sldId id="1426" r:id="rId3"/>
    <p:sldId id="1428" r:id="rId4"/>
    <p:sldId id="1429" r:id="rId5"/>
    <p:sldId id="1430" r:id="rId6"/>
    <p:sldId id="1431" r:id="rId7"/>
    <p:sldId id="1432" r:id="rId8"/>
    <p:sldId id="1423" r:id="rId9"/>
    <p:sldId id="1425" r:id="rId10"/>
    <p:sldId id="1433" r:id="rId11"/>
    <p:sldId id="1380" r:id="rId12"/>
    <p:sldId id="1381" r:id="rId13"/>
    <p:sldId id="1245" r:id="rId14"/>
    <p:sldId id="1098" r:id="rId15"/>
    <p:sldId id="1075" r:id="rId16"/>
    <p:sldId id="1216" r:id="rId17"/>
    <p:sldId id="1243" r:id="rId18"/>
    <p:sldId id="1305" r:id="rId19"/>
    <p:sldId id="1307" r:id="rId20"/>
    <p:sldId id="1315" r:id="rId21"/>
    <p:sldId id="1309" r:id="rId22"/>
    <p:sldId id="1327" r:id="rId23"/>
    <p:sldId id="1410" r:id="rId24"/>
    <p:sldId id="1314" r:id="rId25"/>
    <p:sldId id="1238" r:id="rId26"/>
    <p:sldId id="1438" r:id="rId27"/>
    <p:sldId id="1240" r:id="rId28"/>
    <p:sldId id="1252" r:id="rId29"/>
    <p:sldId id="1246" r:id="rId30"/>
    <p:sldId id="1217" r:id="rId31"/>
    <p:sldId id="1118" r:id="rId32"/>
    <p:sldId id="1157" r:id="rId33"/>
    <p:sldId id="1077" r:id="rId34"/>
    <p:sldId id="1134" r:id="rId35"/>
    <p:sldId id="1135" r:id="rId36"/>
    <p:sldId id="1259" r:id="rId37"/>
    <p:sldId id="1260" r:id="rId38"/>
    <p:sldId id="1261" r:id="rId39"/>
    <p:sldId id="1262" r:id="rId40"/>
    <p:sldId id="1263" r:id="rId41"/>
    <p:sldId id="1264" r:id="rId42"/>
    <p:sldId id="1265" r:id="rId43"/>
    <p:sldId id="1271" r:id="rId44"/>
    <p:sldId id="1272" r:id="rId45"/>
    <p:sldId id="1078" r:id="rId46"/>
    <p:sldId id="1096" r:id="rId47"/>
    <p:sldId id="1196" r:id="rId48"/>
    <p:sldId id="1188" r:id="rId49"/>
    <p:sldId id="1269" r:id="rId50"/>
    <p:sldId id="1378" r:id="rId51"/>
    <p:sldId id="1409" r:id="rId52"/>
    <p:sldId id="1268" r:id="rId53"/>
    <p:sldId id="1258" r:id="rId54"/>
    <p:sldId id="1411" r:id="rId55"/>
    <p:sldId id="1412" r:id="rId56"/>
    <p:sldId id="1199" r:id="rId57"/>
    <p:sldId id="1203" r:id="rId58"/>
    <p:sldId id="1204" r:id="rId59"/>
    <p:sldId id="1205" r:id="rId60"/>
    <p:sldId id="1212" r:id="rId61"/>
    <p:sldId id="1215" r:id="rId62"/>
    <p:sldId id="1267" r:id="rId63"/>
    <p:sldId id="1207" r:id="rId64"/>
    <p:sldId id="1209" r:id="rId65"/>
    <p:sldId id="1273" r:id="rId66"/>
    <p:sldId id="1361" r:id="rId67"/>
    <p:sldId id="1408" r:id="rId68"/>
    <p:sldId id="1420" r:id="rId69"/>
    <p:sldId id="1336" r:id="rId70"/>
    <p:sldId id="1436" r:id="rId71"/>
    <p:sldId id="1387" r:id="rId72"/>
    <p:sldId id="1421" r:id="rId73"/>
    <p:sldId id="1386" r:id="rId74"/>
    <p:sldId id="1374" r:id="rId75"/>
    <p:sldId id="1422" r:id="rId76"/>
    <p:sldId id="1337" r:id="rId77"/>
    <p:sldId id="1384" r:id="rId78"/>
    <p:sldId id="1371" r:id="rId79"/>
    <p:sldId id="1419" r:id="rId80"/>
    <p:sldId id="1345" r:id="rId81"/>
    <p:sldId id="1403" r:id="rId82"/>
    <p:sldId id="1407" r:id="rId83"/>
    <p:sldId id="1406" r:id="rId84"/>
    <p:sldId id="1329" r:id="rId85"/>
    <p:sldId id="1404" r:id="rId86"/>
    <p:sldId id="1401" r:id="rId87"/>
    <p:sldId id="1334" r:id="rId88"/>
    <p:sldId id="1414" r:id="rId89"/>
    <p:sldId id="1413" r:id="rId90"/>
    <p:sldId id="1415" r:id="rId91"/>
    <p:sldId id="1437" r:id="rId92"/>
    <p:sldId id="1285" r:id="rId93"/>
    <p:sldId id="1400" r:id="rId94"/>
    <p:sldId id="1399" r:id="rId95"/>
    <p:sldId id="1296" r:id="rId96"/>
    <p:sldId id="1300" r:id="rId97"/>
    <p:sldId id="1290" r:id="rId98"/>
    <p:sldId id="1291" r:id="rId99"/>
    <p:sldId id="1331" r:id="rId100"/>
    <p:sldId id="1303" r:id="rId101"/>
    <p:sldId id="1402" r:id="rId102"/>
    <p:sldId id="1295" r:id="rId103"/>
    <p:sldId id="1376" r:id="rId104"/>
    <p:sldId id="1287" r:id="rId105"/>
    <p:sldId id="1312" r:id="rId106"/>
    <p:sldId id="1274" r:id="rId107"/>
    <p:sldId id="1276" r:id="rId108"/>
    <p:sldId id="1278" r:id="rId109"/>
    <p:sldId id="1279" r:id="rId110"/>
    <p:sldId id="1275" r:id="rId111"/>
    <p:sldId id="1362" r:id="rId112"/>
    <p:sldId id="1373" r:id="rId113"/>
    <p:sldId id="1372" r:id="rId114"/>
    <p:sldId id="1369" r:id="rId115"/>
    <p:sldId id="1365" r:id="rId116"/>
    <p:sldId id="1364" r:id="rId117"/>
    <p:sldId id="1375" r:id="rId118"/>
    <p:sldId id="1391" r:id="rId119"/>
    <p:sldId id="1385" r:id="rId120"/>
    <p:sldId id="1388" r:id="rId121"/>
    <p:sldId id="1389" r:id="rId122"/>
    <p:sldId id="1390" r:id="rId123"/>
    <p:sldId id="1393" r:id="rId124"/>
    <p:sldId id="1394" r:id="rId125"/>
    <p:sldId id="1395" r:id="rId126"/>
    <p:sldId id="1396" r:id="rId127"/>
    <p:sldId id="1392" r:id="rId128"/>
  </p:sldIdLst>
  <p:sldSz cx="9144000" cy="6858000" type="screen4x3"/>
  <p:notesSz cx="6858000" cy="9144000"/>
  <p:defaultTextStyle>
    <a:defPPr>
      <a:defRPr lang="en-GB"/>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0066CC"/>
    <a:srgbClr val="FF9933"/>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90" autoAdjust="0"/>
    <p:restoredTop sz="94624" autoAdjust="0"/>
  </p:normalViewPr>
  <p:slideViewPr>
    <p:cSldViewPr>
      <p:cViewPr>
        <p:scale>
          <a:sx n="70" d="100"/>
          <a:sy n="70" d="100"/>
        </p:scale>
        <p:origin x="-1122" y="96"/>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726"/>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Book3"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A%20Files\Courses\5.%20Renewable%20Resource%20Materials\Case%20Studies\Solar%20Case%20Study.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2011 World Capacity Factor -- IEA</a:t>
            </a:r>
          </a:p>
        </c:rich>
      </c:tx>
      <c:layout/>
    </c:title>
    <c:plotArea>
      <c:layout/>
      <c:barChart>
        <c:barDir val="col"/>
        <c:grouping val="clustered"/>
        <c:ser>
          <c:idx val="0"/>
          <c:order val="0"/>
          <c:tx>
            <c:strRef>
              <c:f>Sheet1!$B$29</c:f>
              <c:strCache>
                <c:ptCount val="1"/>
                <c:pt idx="0">
                  <c:v>2011</c:v>
                </c:pt>
              </c:strCache>
            </c:strRef>
          </c:tx>
          <c:dLbls>
            <c:txPr>
              <a:bodyPr/>
              <a:lstStyle/>
              <a:p>
                <a:pPr>
                  <a:defRPr sz="1200"/>
                </a:pPr>
                <a:endParaRPr lang="en-US"/>
              </a:p>
            </c:txPr>
            <c:showVal val="1"/>
          </c:dLbls>
          <c:cat>
            <c:strRef>
              <c:f>Sheet1!$A$30:$A$39</c:f>
              <c:strCache>
                <c:ptCount val="10"/>
                <c:pt idx="0">
                  <c:v>Hydropower</c:v>
                </c:pt>
                <c:pt idx="1">
                  <c:v>Bioenergy</c:v>
                </c:pt>
                <c:pt idx="2">
                  <c:v>Wind</c:v>
                </c:pt>
                <c:pt idx="3">
                  <c:v>Onshore</c:v>
                </c:pt>
                <c:pt idx="4">
                  <c:v>Offshore</c:v>
                </c:pt>
                <c:pt idx="5">
                  <c:v>Solar PV</c:v>
                </c:pt>
                <c:pt idx="6">
                  <c:v>Solar CSP</c:v>
                </c:pt>
                <c:pt idx="7">
                  <c:v>Geothermal</c:v>
                </c:pt>
                <c:pt idx="8">
                  <c:v>Ocean</c:v>
                </c:pt>
                <c:pt idx="9">
                  <c:v>Total</c:v>
                </c:pt>
              </c:strCache>
            </c:strRef>
          </c:cat>
          <c:val>
            <c:numRef>
              <c:f>Sheet1!$B$30:$B$39</c:f>
              <c:numCache>
                <c:formatCode>0%</c:formatCode>
                <c:ptCount val="10"/>
                <c:pt idx="0">
                  <c:v>0.38986104513572389</c:v>
                </c:pt>
                <c:pt idx="1">
                  <c:v>0.50228310502283102</c:v>
                </c:pt>
                <c:pt idx="2">
                  <c:v>0.21806580025758107</c:v>
                </c:pt>
                <c:pt idx="3">
                  <c:v>0.21540599563232082</c:v>
                </c:pt>
                <c:pt idx="4">
                  <c:v>0.34246575342465752</c:v>
                </c:pt>
                <c:pt idx="5">
                  <c:v>0.10600130463144163</c:v>
                </c:pt>
                <c:pt idx="6">
                  <c:v>0.22831050228310504</c:v>
                </c:pt>
                <c:pt idx="7">
                  <c:v>0.73682025736820256</c:v>
                </c:pt>
                <c:pt idx="8">
                  <c:v>0.11415525114155252</c:v>
                </c:pt>
                <c:pt idx="9">
                  <c:v>0.30677956479070861</c:v>
                </c:pt>
              </c:numCache>
            </c:numRef>
          </c:val>
        </c:ser>
        <c:axId val="391985024"/>
        <c:axId val="392028928"/>
      </c:barChart>
      <c:catAx>
        <c:axId val="391985024"/>
        <c:scaling>
          <c:orientation val="minMax"/>
        </c:scaling>
        <c:axPos val="b"/>
        <c:tickLblPos val="nextTo"/>
        <c:crossAx val="392028928"/>
        <c:crosses val="autoZero"/>
        <c:auto val="1"/>
        <c:lblAlgn val="ctr"/>
        <c:lblOffset val="100"/>
      </c:catAx>
      <c:valAx>
        <c:axId val="392028928"/>
        <c:scaling>
          <c:orientation val="minMax"/>
        </c:scaling>
        <c:axPos val="l"/>
        <c:majorGridlines/>
        <c:numFmt formatCode="0%" sourceLinked="1"/>
        <c:tickLblPos val="nextTo"/>
        <c:crossAx val="391985024"/>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dirty="0"/>
              <a:t>First Year Feed In Tariffs</a:t>
            </a:r>
          </a:p>
        </c:rich>
      </c:tx>
    </c:title>
    <c:plotArea>
      <c:layout>
        <c:manualLayout>
          <c:layoutTarget val="inner"/>
          <c:xMode val="edge"/>
          <c:yMode val="edge"/>
          <c:x val="8.602592976593873E-2"/>
          <c:y val="9.7014745141755551E-2"/>
          <c:w val="0.86709414605404378"/>
          <c:h val="0.75763227362326691"/>
        </c:manualLayout>
      </c:layout>
      <c:barChart>
        <c:barDir val="col"/>
        <c:grouping val="clustered"/>
        <c:ser>
          <c:idx val="0"/>
          <c:order val="0"/>
          <c:cat>
            <c:strRef>
              <c:f>Sheet5!$A$1:$A$17</c:f>
              <c:strCache>
                <c:ptCount val="17"/>
                <c:pt idx="0">
                  <c:v>Estonia</c:v>
                </c:pt>
                <c:pt idx="1">
                  <c:v>Denmark</c:v>
                </c:pt>
                <c:pt idx="2">
                  <c:v>Slovakia</c:v>
                </c:pt>
                <c:pt idx="3">
                  <c:v>Lithuania</c:v>
                </c:pt>
                <c:pt idx="4">
                  <c:v>Belgium</c:v>
                </c:pt>
                <c:pt idx="5">
                  <c:v>UK</c:v>
                </c:pt>
                <c:pt idx="6">
                  <c:v>Sweden</c:v>
                </c:pt>
                <c:pt idx="7">
                  <c:v>Greece</c:v>
                </c:pt>
                <c:pt idx="8">
                  <c:v>Portugal</c:v>
                </c:pt>
                <c:pt idx="9">
                  <c:v>Austria</c:v>
                </c:pt>
                <c:pt idx="10">
                  <c:v>Luxemburg</c:v>
                </c:pt>
                <c:pt idx="11">
                  <c:v>Bulgaria</c:v>
                </c:pt>
                <c:pt idx="12">
                  <c:v>France</c:v>
                </c:pt>
                <c:pt idx="13">
                  <c:v>Czech Republic</c:v>
                </c:pt>
                <c:pt idx="14">
                  <c:v>Germany</c:v>
                </c:pt>
                <c:pt idx="15">
                  <c:v>Cyprus</c:v>
                </c:pt>
                <c:pt idx="16">
                  <c:v>Hungary</c:v>
                </c:pt>
              </c:strCache>
            </c:strRef>
          </c:cat>
          <c:val>
            <c:numRef>
              <c:f>Sheet5!$B$1:$B$17</c:f>
              <c:numCache>
                <c:formatCode>General</c:formatCode>
                <c:ptCount val="17"/>
                <c:pt idx="0">
                  <c:v>52</c:v>
                </c:pt>
                <c:pt idx="1">
                  <c:v>57</c:v>
                </c:pt>
                <c:pt idx="2">
                  <c:v>63.5</c:v>
                </c:pt>
                <c:pt idx="3">
                  <c:v>63.7</c:v>
                </c:pt>
                <c:pt idx="4">
                  <c:v>65</c:v>
                </c:pt>
                <c:pt idx="5">
                  <c:v>65.3</c:v>
                </c:pt>
                <c:pt idx="6">
                  <c:v>69</c:v>
                </c:pt>
                <c:pt idx="7">
                  <c:v>73</c:v>
                </c:pt>
                <c:pt idx="8">
                  <c:v>74</c:v>
                </c:pt>
                <c:pt idx="9">
                  <c:v>76.5</c:v>
                </c:pt>
                <c:pt idx="10">
                  <c:v>77.599999999999994</c:v>
                </c:pt>
                <c:pt idx="11">
                  <c:v>79.8</c:v>
                </c:pt>
                <c:pt idx="12">
                  <c:v>82</c:v>
                </c:pt>
                <c:pt idx="13">
                  <c:v>83</c:v>
                </c:pt>
                <c:pt idx="14">
                  <c:v>83</c:v>
                </c:pt>
                <c:pt idx="15">
                  <c:v>92</c:v>
                </c:pt>
                <c:pt idx="16">
                  <c:v>95</c:v>
                </c:pt>
              </c:numCache>
            </c:numRef>
          </c:val>
        </c:ser>
        <c:axId val="228181504"/>
        <c:axId val="228183040"/>
      </c:barChart>
      <c:catAx>
        <c:axId val="228181504"/>
        <c:scaling>
          <c:orientation val="minMax"/>
        </c:scaling>
        <c:axPos val="b"/>
        <c:tickLblPos val="nextTo"/>
        <c:crossAx val="228183040"/>
        <c:crosses val="autoZero"/>
        <c:auto val="1"/>
        <c:lblAlgn val="ctr"/>
        <c:lblOffset val="100"/>
      </c:catAx>
      <c:valAx>
        <c:axId val="228183040"/>
        <c:scaling>
          <c:orientation val="minMax"/>
        </c:scaling>
        <c:axPos val="l"/>
        <c:majorGridlines/>
        <c:title>
          <c:tx>
            <c:rich>
              <a:bodyPr rot="0" vert="wordArtVert"/>
              <a:lstStyle/>
              <a:p>
                <a:pPr>
                  <a:defRPr/>
                </a:pPr>
                <a:r>
                  <a:rPr lang="en-US" dirty="0"/>
                  <a:t>Euro per MWH</a:t>
                </a:r>
              </a:p>
            </c:rich>
          </c:tx>
        </c:title>
        <c:numFmt formatCode="General" sourceLinked="1"/>
        <c:tickLblPos val="nextTo"/>
        <c:crossAx val="228181504"/>
        <c:crosses val="autoZero"/>
        <c:crossBetween val="between"/>
      </c:valAx>
    </c:plotArea>
    <c:plotVisOnly val="1"/>
    <c:dispBlanksAs val="gap"/>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p:cNvSpPr>
          <p:nvPr>
            <p:ph type="sldImg"/>
          </p:nvPr>
        </p:nvSpPr>
        <p:spPr bwMode="auto">
          <a:xfrm>
            <a:off x="1143000" y="685800"/>
            <a:ext cx="4572000" cy="3429000"/>
          </a:xfrm>
          <a:prstGeom prst="rect">
            <a:avLst/>
          </a:prstGeom>
          <a:noFill/>
          <a:ln w="12700">
            <a:solidFill>
              <a:srgbClr val="000000"/>
            </a:solidFill>
            <a:miter lim="800000"/>
            <a:headEnd/>
            <a:tailEnd/>
          </a:ln>
        </p:spPr>
      </p:sp>
      <p:sp>
        <p:nvSpPr>
          <p:cNvPr id="134147" name="Notes Placeholder 2"/>
          <p:cNvSpPr>
            <a:spLocks noGrp="1"/>
          </p:cNvSpPr>
          <p:nvPr>
            <p:ph type="body" idx="1"/>
          </p:nvPr>
        </p:nvSpPr>
        <p:spPr bwMode="auto">
          <a:xfrm>
            <a:off x="685800" y="4343400"/>
            <a:ext cx="5486400" cy="4114800"/>
          </a:xfrm>
          <a:prstGeom prst="rect">
            <a:avLst/>
          </a:prstGeom>
          <a:noFill/>
          <a:ln>
            <a:miter lim="800000"/>
            <a:headEnd/>
            <a:tailEnd/>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4" name="Group 9"/>
          <p:cNvGrpSpPr>
            <a:grpSpLocks/>
          </p:cNvGrpSpPr>
          <p:nvPr/>
        </p:nvGrpSpPr>
        <p:grpSpPr bwMode="auto">
          <a:xfrm>
            <a:off x="0" y="0"/>
            <a:ext cx="9144000" cy="6858000"/>
            <a:chOff x="0" y="0"/>
            <a:chExt cx="5760" cy="4320"/>
          </a:xfrm>
        </p:grpSpPr>
        <p:sp>
          <p:nvSpPr>
            <p:cNvPr id="5" name="Rectangle 8"/>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pPr algn="ctr" eaLnBrk="0" hangingPunct="0">
                <a:defRPr/>
              </a:pPr>
              <a:endParaRPr lang="en-US">
                <a:latin typeface="Arial" pitchFamily="34" charset="0"/>
                <a:cs typeface="Arial" pitchFamily="34" charset="0"/>
              </a:endParaRPr>
            </a:p>
          </p:txBody>
        </p:sp>
        <p:sp>
          <p:nvSpPr>
            <p:cNvPr id="6"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pPr algn="ctr" eaLnBrk="0" hangingPunct="0">
                <a:defRPr/>
              </a:pPr>
              <a:endParaRPr lang="en-US">
                <a:latin typeface="Arial" pitchFamily="34" charset="0"/>
                <a:cs typeface="Arial" pitchFamily="34" charset="0"/>
              </a:endParaRPr>
            </a:p>
          </p:txBody>
        </p:sp>
      </p:grpSp>
      <p:sp>
        <p:nvSpPr>
          <p:cNvPr id="7" name="Line 11"/>
          <p:cNvSpPr>
            <a:spLocks noChangeShapeType="1"/>
          </p:cNvSpPr>
          <p:nvPr/>
        </p:nvSpPr>
        <p:spPr bwMode="auto">
          <a:xfrm>
            <a:off x="609600" y="6248400"/>
            <a:ext cx="8001000" cy="0"/>
          </a:xfrm>
          <a:prstGeom prst="line">
            <a:avLst/>
          </a:prstGeom>
          <a:noFill/>
          <a:ln w="12700">
            <a:solidFill>
              <a:schemeClr val="tx1"/>
            </a:solidFill>
            <a:round/>
            <a:headEnd type="none" w="sm" len="sm"/>
            <a:tailEnd type="none" w="sm" len="sm"/>
          </a:ln>
        </p:spPr>
        <p:txBody>
          <a:bodyPr wrap="none" anchor="ctr"/>
          <a:lstStyle/>
          <a:p>
            <a:pPr>
              <a:defRPr/>
            </a:pPr>
            <a:endParaRPr lang="en-US">
              <a:latin typeface="Arial" pitchFamily="34" charset="0"/>
              <a:cs typeface="Arial" pitchFamily="34" charset="0"/>
            </a:endParaRPr>
          </a:p>
        </p:txBody>
      </p:sp>
      <p:sp>
        <p:nvSpPr>
          <p:cNvPr id="8" name="Text Box 13"/>
          <p:cNvSpPr txBox="1">
            <a:spLocks noChangeArrowheads="1"/>
          </p:cNvSpPr>
          <p:nvPr/>
        </p:nvSpPr>
        <p:spPr bwMode="auto">
          <a:xfrm>
            <a:off x="685800" y="6400800"/>
            <a:ext cx="1676400" cy="274638"/>
          </a:xfrm>
          <a:prstGeom prst="rect">
            <a:avLst/>
          </a:prstGeom>
          <a:noFill/>
          <a:ln>
            <a:noFill/>
          </a:ln>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defRPr/>
            </a:pPr>
            <a:r>
              <a:rPr lang="en-GB" b="1" smtClean="0"/>
              <a:t>www.edbodmer.com</a:t>
            </a:r>
          </a:p>
        </p:txBody>
      </p:sp>
      <p:sp>
        <p:nvSpPr>
          <p:cNvPr id="9" name="Text Box 14"/>
          <p:cNvSpPr txBox="1">
            <a:spLocks noChangeArrowheads="1"/>
          </p:cNvSpPr>
          <p:nvPr/>
        </p:nvSpPr>
        <p:spPr bwMode="auto">
          <a:xfrm>
            <a:off x="6621463" y="6400800"/>
            <a:ext cx="977900" cy="274638"/>
          </a:xfrm>
          <a:prstGeom prst="rect">
            <a:avLst/>
          </a:prstGeom>
          <a:noFill/>
          <a:ln>
            <a:noFill/>
          </a:ln>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a:defRPr/>
            </a:pPr>
            <a:fld id="{F70EC4DF-45E1-4960-8547-5C4E8169ED15}" type="datetime6">
              <a:rPr lang="en-US" b="1" smtClean="0"/>
              <a:pPr algn="r">
                <a:defRPr/>
              </a:pPr>
              <a:t>April 13</a:t>
            </a:fld>
            <a:endParaRPr lang="en-US" b="1" smtClean="0"/>
          </a:p>
        </p:txBody>
      </p:sp>
      <p:sp>
        <p:nvSpPr>
          <p:cNvPr id="10" name="Text Box 16">
            <a:hlinkClick r:id="rId3" action="ppaction://hlinksldjump"/>
            <a:hlinkHover r:id="" action="ppaction://noaction" endSnd="1"/>
          </p:cNvPr>
          <p:cNvSpPr txBox="1">
            <a:spLocks noChangeArrowheads="1"/>
          </p:cNvSpPr>
          <p:nvPr/>
        </p:nvSpPr>
        <p:spPr bwMode="auto">
          <a:xfrm>
            <a:off x="7848600" y="6400800"/>
            <a:ext cx="369888" cy="274638"/>
          </a:xfrm>
          <a:prstGeom prst="rect">
            <a:avLst/>
          </a:prstGeom>
          <a:noFill/>
          <a:ln>
            <a:noFill/>
          </a:ln>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defRPr/>
            </a:pPr>
            <a:fld id="{93CFF612-528F-49DC-8AE2-554FBD14918F}" type="slidenum">
              <a:rPr lang="en-GB" b="1" smtClean="0"/>
              <a:pPr>
                <a:defRPr/>
              </a:pPr>
              <a:t>‹#›</a:t>
            </a:fld>
            <a:endParaRPr lang="en-GB" b="1" smtClean="0"/>
          </a:p>
        </p:txBody>
      </p:sp>
      <p:sp>
        <p:nvSpPr>
          <p:cNvPr id="357381" name="Rectangle 2"/>
          <p:cNvSpPr>
            <a:spLocks noGrp="1" noChangeArrowheads="1"/>
          </p:cNvSpPr>
          <p:nvPr>
            <p:ph type="ctrTitle"/>
          </p:nvPr>
        </p:nvSpPr>
        <p:spPr>
          <a:xfrm>
            <a:off x="685800" y="2133600"/>
            <a:ext cx="7772400" cy="1470025"/>
          </a:xfrm>
        </p:spPr>
        <p:txBody>
          <a:bodyPr/>
          <a:lstStyle>
            <a:lvl1pPr>
              <a:defRPr sz="2800" smtClean="0">
                <a:solidFill>
                  <a:schemeClr val="bg1"/>
                </a:solidFill>
              </a:defRPr>
            </a:lvl1pPr>
          </a:lstStyle>
          <a:p>
            <a:r>
              <a:rPr lang="en-US" dirty="0" smtClean="0"/>
              <a:t>Click to edit Master title style</a:t>
            </a:r>
          </a:p>
        </p:txBody>
      </p:sp>
      <p:sp>
        <p:nvSpPr>
          <p:cNvPr id="357382" name="Rectangle 3"/>
          <p:cNvSpPr>
            <a:spLocks noGrp="1" noChangeArrowheads="1"/>
          </p:cNvSpPr>
          <p:nvPr>
            <p:ph type="subTitle" idx="1"/>
          </p:nvPr>
        </p:nvSpPr>
        <p:spPr>
          <a:xfrm>
            <a:off x="1371600" y="3886200"/>
            <a:ext cx="6400800" cy="1752600"/>
          </a:xfrm>
        </p:spPr>
        <p:txBody>
          <a:bodyPr/>
          <a:lstStyle>
            <a:lvl1pPr marL="58738" indent="0" algn="ctr">
              <a:buFontTx/>
              <a:buNone/>
              <a:defRPr smtClean="0">
                <a:solidFill>
                  <a:schemeClr val="bg1"/>
                </a:solidFill>
              </a:defRPr>
            </a:lvl1pPr>
          </a:lstStyle>
          <a:p>
            <a:r>
              <a:rPr lang="en-US" smtClean="0"/>
              <a:t>Click to edit Master subtitle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6096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86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Obj">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8486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762000" y="1524000"/>
            <a:ext cx="38481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762000" y="3886200"/>
            <a:ext cx="38481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half" idx="3"/>
          </p:nvPr>
        </p:nvSpPr>
        <p:spPr>
          <a:xfrm>
            <a:off x="4762500" y="1524000"/>
            <a:ext cx="38481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 Target="../slides/slide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9"/>
          <p:cNvGrpSpPr>
            <a:grpSpLocks/>
          </p:cNvGrpSpPr>
          <p:nvPr/>
        </p:nvGrpSpPr>
        <p:grpSpPr bwMode="auto">
          <a:xfrm>
            <a:off x="0" y="0"/>
            <a:ext cx="9144000" cy="6858000"/>
            <a:chOff x="0" y="0"/>
            <a:chExt cx="5760" cy="4320"/>
          </a:xfrm>
        </p:grpSpPr>
        <p:sp>
          <p:nvSpPr>
            <p:cNvPr id="1034" name="Rectangle 8"/>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pPr algn="ctr" eaLnBrk="0" hangingPunct="0">
                <a:defRPr/>
              </a:pPr>
              <a:endParaRPr lang="en-US">
                <a:latin typeface="Arial" pitchFamily="34" charset="0"/>
                <a:cs typeface="Arial" pitchFamily="34" charset="0"/>
              </a:endParaRPr>
            </a:p>
          </p:txBody>
        </p:sp>
        <p:sp>
          <p:nvSpPr>
            <p:cNvPr id="1035"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pPr algn="ctr" eaLnBrk="0" hangingPunct="0">
                <a:defRPr/>
              </a:pPr>
              <a:endParaRPr lang="en-US">
                <a:latin typeface="Arial" pitchFamily="34" charset="0"/>
                <a:cs typeface="Arial" pitchFamily="34" charset="0"/>
              </a:endParaRPr>
            </a:p>
          </p:txBody>
        </p:sp>
      </p:grpSp>
      <p:sp>
        <p:nvSpPr>
          <p:cNvPr id="1027" name="Rectangle 2"/>
          <p:cNvSpPr>
            <a:spLocks noGrp="1" noChangeArrowheads="1"/>
          </p:cNvSpPr>
          <p:nvPr>
            <p:ph type="title"/>
          </p:nvPr>
        </p:nvSpPr>
        <p:spPr bwMode="auto">
          <a:xfrm>
            <a:off x="762000" y="609600"/>
            <a:ext cx="70866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1028" name="Rectangle 3"/>
          <p:cNvSpPr>
            <a:spLocks noGrp="1" noChangeArrowheads="1"/>
          </p:cNvSpPr>
          <p:nvPr>
            <p:ph type="body" idx="1"/>
          </p:nvPr>
        </p:nvSpPr>
        <p:spPr bwMode="auto">
          <a:xfrm>
            <a:off x="685800" y="1600200"/>
            <a:ext cx="7848600" cy="46482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Line 11"/>
          <p:cNvSpPr>
            <a:spLocks noChangeShapeType="1"/>
          </p:cNvSpPr>
          <p:nvPr/>
        </p:nvSpPr>
        <p:spPr bwMode="auto">
          <a:xfrm>
            <a:off x="609600" y="6400800"/>
            <a:ext cx="8001000" cy="0"/>
          </a:xfrm>
          <a:prstGeom prst="line">
            <a:avLst/>
          </a:prstGeom>
          <a:noFill/>
          <a:ln w="12700">
            <a:solidFill>
              <a:schemeClr val="tx1"/>
            </a:solidFill>
            <a:round/>
            <a:headEnd type="none" w="sm" len="sm"/>
            <a:tailEnd type="none" w="sm" len="sm"/>
          </a:ln>
        </p:spPr>
        <p:txBody>
          <a:bodyPr wrap="none" anchor="ctr"/>
          <a:lstStyle/>
          <a:p>
            <a:pPr>
              <a:defRPr/>
            </a:pPr>
            <a:endParaRPr lang="en-US">
              <a:latin typeface="Arial" pitchFamily="34" charset="0"/>
              <a:cs typeface="Arial" pitchFamily="34" charset="0"/>
            </a:endParaRPr>
          </a:p>
        </p:txBody>
      </p:sp>
      <p:sp>
        <p:nvSpPr>
          <p:cNvPr id="1030" name="Text Box 13"/>
          <p:cNvSpPr txBox="1">
            <a:spLocks noChangeArrowheads="1"/>
          </p:cNvSpPr>
          <p:nvPr/>
        </p:nvSpPr>
        <p:spPr bwMode="auto">
          <a:xfrm>
            <a:off x="685800" y="6400800"/>
            <a:ext cx="1676400" cy="274638"/>
          </a:xfrm>
          <a:prstGeom prst="rect">
            <a:avLst/>
          </a:prstGeom>
          <a:noFill/>
          <a:ln>
            <a:noFill/>
          </a:ln>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defRPr/>
            </a:pPr>
            <a:r>
              <a:rPr lang="en-GB" b="1" smtClean="0"/>
              <a:t>www.edbodmer.com</a:t>
            </a:r>
          </a:p>
        </p:txBody>
      </p:sp>
      <p:sp>
        <p:nvSpPr>
          <p:cNvPr id="1031" name="Text Box 16">
            <a:hlinkClick r:id="rId15" action="ppaction://hlinksldjump"/>
            <a:hlinkHover r:id="" action="ppaction://noaction" endSnd="1"/>
          </p:cNvPr>
          <p:cNvSpPr txBox="1">
            <a:spLocks noChangeArrowheads="1"/>
          </p:cNvSpPr>
          <p:nvPr/>
        </p:nvSpPr>
        <p:spPr bwMode="auto">
          <a:xfrm>
            <a:off x="7848600" y="6400800"/>
            <a:ext cx="369888" cy="274638"/>
          </a:xfrm>
          <a:prstGeom prst="rect">
            <a:avLst/>
          </a:prstGeom>
          <a:noFill/>
          <a:ln>
            <a:noFill/>
          </a:ln>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defRPr/>
            </a:pPr>
            <a:fld id="{DCE66A1D-5295-43CF-B807-9C1BB2DD9068}" type="slidenum">
              <a:rPr lang="en-GB" b="1" smtClean="0"/>
              <a:pPr>
                <a:defRPr/>
              </a:pPr>
              <a:t>‹#›</a:t>
            </a:fld>
            <a:endParaRPr lang="en-GB" b="1" smtClean="0"/>
          </a:p>
        </p:txBody>
      </p:sp>
      <p:sp>
        <p:nvSpPr>
          <p:cNvPr id="1032"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pPr algn="ctr" eaLnBrk="0" hangingPunct="0">
              <a:defRPr/>
            </a:pPr>
            <a:endParaRPr lang="en-US">
              <a:latin typeface="Arial" pitchFamily="34" charset="0"/>
              <a:cs typeface="Arial" pitchFamily="34" charset="0"/>
            </a:endParaRPr>
          </a:p>
        </p:txBody>
      </p:sp>
      <p:sp>
        <p:nvSpPr>
          <p:cNvPr id="1033"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pPr algn="ctr" eaLnBrk="0" hangingPunct="0">
              <a:defRPr/>
            </a:pPr>
            <a:endParaRPr lang="en-US">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4025"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 id="2147484024" r:id="rId13"/>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231775" indent="-173038" algn="l" rtl="0" eaLnBrk="0" fontAlgn="base" hangingPunct="0">
        <a:spcBef>
          <a:spcPct val="20000"/>
        </a:spcBef>
        <a:spcAft>
          <a:spcPct val="50000"/>
        </a:spcAft>
        <a:buChar char="•"/>
        <a:defRPr>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hyperlink" Target="http://en.wikipedia.org/wiki/Fossil_fuel_power_plant" TargetMode="External"/><Relationship Id="rId2" Type="http://schemas.openxmlformats.org/officeDocument/2006/relationships/hyperlink" Target="http://en.wikipedia.org/wiki/Green_power" TargetMode="Externa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hyperlink" Target="http://www.standardmedia.co.ke/InsidePage.php?id=2000006653&amp;catid=14&amp;a=1" TargetMode="Externa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5" Type="http://schemas.openxmlformats.org/officeDocument/2006/relationships/hyperlink" Target="http://www.bondsonline.com/" TargetMode="External"/><Relationship Id="rId4" Type="http://schemas.openxmlformats.org/officeDocument/2006/relationships/hyperlink" Target="http://www.moodys.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sce.com/"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www.edprenovaveis.com/"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609600" y="4343400"/>
            <a:ext cx="7772400" cy="1470025"/>
          </a:xfrm>
          <a:solidFill>
            <a:srgbClr val="3366FF"/>
          </a:solidFill>
          <a:ln>
            <a:solidFill>
              <a:schemeClr val="bg1"/>
            </a:solidFill>
          </a:ln>
        </p:spPr>
        <p:txBody>
          <a:bodyPr/>
          <a:lstStyle/>
          <a:p>
            <a:pPr algn="ctr"/>
            <a:r>
              <a:rPr lang="en-US" sz="2800" smtClean="0">
                <a:solidFill>
                  <a:schemeClr val="bg1"/>
                </a:solidFill>
              </a:rPr>
              <a:t>Introduction – Project Finance and Renewable Energy</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p:txBody>
          <a:bodyPr/>
          <a:lstStyle/>
          <a:p>
            <a:r>
              <a:rPr lang="en-US"/>
              <a:t>Further Information on Key Performance Indicators</a:t>
            </a:r>
          </a:p>
        </p:txBody>
      </p:sp>
      <p:sp>
        <p:nvSpPr>
          <p:cNvPr id="14339" name="Subtitle 2"/>
          <p:cNvSpPr>
            <a:spLocks noGrp="1"/>
          </p:cNvSpPr>
          <p:nvPr>
            <p:ph type="subTitle" idx="1"/>
          </p:nvPr>
        </p:nvSpPr>
        <p:spPr/>
        <p:txBody>
          <a:bodyPr/>
          <a:lstStyle/>
          <a:p>
            <a:r>
              <a:rPr lang="en-US"/>
              <a:t>The next slides illustrate some of the issues discussed above in terms of Key Performance Indicators</a:t>
            </a:r>
          </a:p>
        </p:txBody>
      </p:sp>
    </p:spTree>
  </p:cSld>
  <p:clrMapOvr>
    <a:masterClrMapping/>
  </p:clrMapOvr>
  <p:transition>
    <p:zoom/>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smtClean="0"/>
              <a:t>Stock Price of Spanish Renewable</a:t>
            </a:r>
          </a:p>
        </p:txBody>
      </p:sp>
      <p:pic>
        <p:nvPicPr>
          <p:cNvPr id="105475" name="Picture 2"/>
          <p:cNvPicPr>
            <a:picLocks noGrp="1" noChangeAspect="1" noChangeArrowheads="1"/>
          </p:cNvPicPr>
          <p:nvPr>
            <p:ph idx="1"/>
          </p:nvPr>
        </p:nvPicPr>
        <p:blipFill>
          <a:blip r:embed="rId2" cstate="print"/>
          <a:srcRect/>
          <a:stretch>
            <a:fillRect/>
          </a:stretch>
        </p:blipFill>
        <p:spPr>
          <a:xfrm>
            <a:off x="1416050" y="1600200"/>
            <a:ext cx="6388100" cy="4648200"/>
          </a:xfrm>
        </p:spPr>
      </p:pic>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smtClean="0"/>
              <a:t>U.K. Feed-In Tariffs</a:t>
            </a:r>
          </a:p>
        </p:txBody>
      </p:sp>
      <p:sp>
        <p:nvSpPr>
          <p:cNvPr id="106499" name="Content Placeholder 2"/>
          <p:cNvSpPr>
            <a:spLocks noGrp="1"/>
          </p:cNvSpPr>
          <p:nvPr>
            <p:ph idx="1"/>
          </p:nvPr>
        </p:nvSpPr>
        <p:spPr/>
        <p:txBody>
          <a:bodyPr/>
          <a:lstStyle/>
          <a:p>
            <a:r>
              <a:rPr lang="en-US" smtClean="0"/>
              <a:t>The previous tariff rates for solar PV were:</a:t>
            </a:r>
          </a:p>
          <a:p>
            <a:pPr lvl="1"/>
            <a:r>
              <a:rPr lang="en-US" smtClean="0"/>
              <a:t>32.9p/kilowatt-hour for installations of 10 to 100 kilowatts</a:t>
            </a:r>
          </a:p>
          <a:p>
            <a:pPr lvl="1"/>
            <a:r>
              <a:rPr lang="en-US" smtClean="0"/>
              <a:t>30.7p/kilowatt-hour for 100-kilowatt to 5-megawatt and stand-alone installations</a:t>
            </a:r>
          </a:p>
          <a:p>
            <a:r>
              <a:rPr lang="en-US" smtClean="0"/>
              <a:t>After reduction, the proposed tariffs for solar PV are:</a:t>
            </a:r>
          </a:p>
          <a:p>
            <a:pPr lvl="1"/>
            <a:r>
              <a:rPr lang="en-US" smtClean="0"/>
              <a:t>19p/kilowatt-hour for 50- to 150-kilowatt installations</a:t>
            </a:r>
          </a:p>
          <a:p>
            <a:pPr lvl="1"/>
            <a:r>
              <a:rPr lang="en-US" smtClean="0"/>
              <a:t>15p/kilowatt-hour for installations of 150 to 250 kilowatts</a:t>
            </a:r>
          </a:p>
          <a:p>
            <a:pPr lvl="1"/>
            <a:r>
              <a:rPr lang="en-US" smtClean="0"/>
              <a:t>8.5p/kilowatt-hour for 250-kilowatt to 5-megawatt and stand-alone installations</a:t>
            </a:r>
          </a:p>
          <a:p>
            <a:endParaRPr lang="en-US" smtClean="0"/>
          </a:p>
        </p:txBody>
      </p:sp>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US" smtClean="0"/>
              <a:t>Turkey Licensed Producers</a:t>
            </a:r>
          </a:p>
        </p:txBody>
      </p:sp>
      <p:sp>
        <p:nvSpPr>
          <p:cNvPr id="107523" name="Content Placeholder 2"/>
          <p:cNvSpPr>
            <a:spLocks noGrp="1"/>
          </p:cNvSpPr>
          <p:nvPr>
            <p:ph idx="1"/>
          </p:nvPr>
        </p:nvSpPr>
        <p:spPr/>
        <p:txBody>
          <a:bodyPr/>
          <a:lstStyle/>
          <a:p>
            <a:r>
              <a:rPr lang="en-US" smtClean="0"/>
              <a:t>The Turkey Feed-in tariffs will only apply to “licensed energy producers”, meaning that each plant owner has to obtain an authorisation before feeding energy to the grid. </a:t>
            </a:r>
          </a:p>
          <a:p>
            <a:r>
              <a:rPr lang="en-US" smtClean="0"/>
              <a:t>This could be seen as bureaucratic barriers that might deter investment in private, small-scale systems.</a:t>
            </a:r>
          </a:p>
          <a:p>
            <a:r>
              <a:rPr lang="en-US" smtClean="0"/>
              <a:t>At the same time, the law also limits the total production capacity of these “licensed solar energy companies” to 600 MW up to 31 December, 2013.</a:t>
            </a:r>
          </a:p>
          <a:p>
            <a:endParaRPr lang="en-US" smtClean="0"/>
          </a:p>
        </p:txBody>
      </p:sp>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smtClean="0"/>
              <a:t>Feed-in Tariffs and Use of Local Equipment – Ontario Canada</a:t>
            </a:r>
          </a:p>
        </p:txBody>
      </p:sp>
      <p:sp>
        <p:nvSpPr>
          <p:cNvPr id="108547" name="Content Placeholder 2"/>
          <p:cNvSpPr>
            <a:spLocks noGrp="1"/>
          </p:cNvSpPr>
          <p:nvPr>
            <p:ph idx="1"/>
          </p:nvPr>
        </p:nvSpPr>
        <p:spPr/>
        <p:txBody>
          <a:bodyPr/>
          <a:lstStyle/>
          <a:p>
            <a:r>
              <a:rPr lang="en-US" smtClean="0"/>
              <a:t>The Canadian province of Ontario launched a feed-in-tariff in 2009 conditioned upon local content preferences rules, which require projects that receive financial support in the form of feed-in tariffs to source 50 to 60 percent of their solar equipment and services in Ontario.  </a:t>
            </a:r>
          </a:p>
          <a:p>
            <a:r>
              <a:rPr lang="en-US" smtClean="0"/>
              <a:t>Both the European Union and Japan have launched legal challenges against Ontario’s local content preference rules, alleging such rules as protectionist.  </a:t>
            </a:r>
          </a:p>
        </p:txBody>
      </p:sp>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r>
              <a:rPr lang="en-US" smtClean="0"/>
              <a:t>Renewable Energy Credits</a:t>
            </a:r>
          </a:p>
        </p:txBody>
      </p:sp>
      <p:sp>
        <p:nvSpPr>
          <p:cNvPr id="109571" name="Content Placeholder 2"/>
          <p:cNvSpPr>
            <a:spLocks noGrp="1"/>
          </p:cNvSpPr>
          <p:nvPr>
            <p:ph idx="1"/>
          </p:nvPr>
        </p:nvSpPr>
        <p:spPr/>
        <p:txBody>
          <a:bodyPr/>
          <a:lstStyle/>
          <a:p>
            <a:r>
              <a:rPr lang="en-US" smtClean="0"/>
              <a:t>The fundamental problem with the quota scheme is that there is no long-term certainty. </a:t>
            </a:r>
          </a:p>
          <a:p>
            <a:r>
              <a:rPr lang="en-US" smtClean="0"/>
              <a:t>When a quota is set either for a period of time or for a quantity of power, once that goal is reached then there is nothing to keep the </a:t>
            </a:r>
            <a:r>
              <a:rPr lang="en-US" smtClean="0">
                <a:hlinkClick r:id="rId2" action="ppaction://hlinkfile" tooltip="Green power"/>
              </a:rPr>
              <a:t>green power</a:t>
            </a:r>
            <a:r>
              <a:rPr lang="en-US" smtClean="0"/>
              <a:t> producers from becoming uneconomic in the face of power produced from </a:t>
            </a:r>
            <a:r>
              <a:rPr lang="en-US" smtClean="0">
                <a:hlinkClick r:id="rId3" action="ppaction://hlinkfile" tooltip="Fossil fuel power plant"/>
              </a:rPr>
              <a:t>coal-fired power stations</a:t>
            </a:r>
            <a:r>
              <a:rPr lang="en-US" smtClean="0"/>
              <a:t> and hence collapsing as businesses. This inevitability with the quota method means that there is reluctance on behalf of investors to get involved in the first place. </a:t>
            </a:r>
          </a:p>
          <a:p>
            <a:r>
              <a:rPr lang="en-US" smtClean="0"/>
              <a:t>Certificate tracking systems have been established in different states and regions across the country to issue and record the exchange of RECs, making REC markets even more transparent and accessible to Federal agencies.</a:t>
            </a:r>
          </a:p>
          <a:p>
            <a:endParaRPr lang="en-US" smtClean="0"/>
          </a:p>
        </p:txBody>
      </p:sp>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smtClean="0"/>
              <a:t>Definition of Renewable Energy Credits</a:t>
            </a:r>
          </a:p>
        </p:txBody>
      </p:sp>
      <p:sp>
        <p:nvSpPr>
          <p:cNvPr id="3" name="Content Placeholder 2"/>
          <p:cNvSpPr>
            <a:spLocks noGrp="1"/>
          </p:cNvSpPr>
          <p:nvPr>
            <p:ph idx="1"/>
          </p:nvPr>
        </p:nvSpPr>
        <p:spPr/>
        <p:txBody>
          <a:bodyPr/>
          <a:lstStyle/>
          <a:p>
            <a:pPr>
              <a:defRPr/>
            </a:pPr>
            <a:r>
              <a:rPr lang="en-US" dirty="0" smtClean="0"/>
              <a:t>Renewable energy systems produce two distinct products: </a:t>
            </a:r>
          </a:p>
          <a:p>
            <a:pPr lvl="1">
              <a:defRPr/>
            </a:pPr>
            <a:r>
              <a:rPr lang="en-US" dirty="0" smtClean="0">
                <a:ea typeface="+mn-ea"/>
                <a:cs typeface="+mn-cs"/>
              </a:rPr>
              <a:t>generic electricity </a:t>
            </a:r>
          </a:p>
          <a:p>
            <a:pPr lvl="1">
              <a:defRPr/>
            </a:pPr>
            <a:r>
              <a:rPr lang="en-US" dirty="0" smtClean="0">
                <a:ea typeface="+mn-ea"/>
                <a:cs typeface="+mn-cs"/>
              </a:rPr>
              <a:t>renewable energy certificates. </a:t>
            </a:r>
          </a:p>
          <a:p>
            <a:pPr>
              <a:defRPr/>
            </a:pPr>
            <a:r>
              <a:rPr lang="en-US" dirty="0" smtClean="0"/>
              <a:t>These products can be sold together or unbundled and sold separately. RECs are not electricity; instead, RECs represent the environmental attributes of renewable energy generation and can be bought or sold separately from the electricity.</a:t>
            </a:r>
            <a:endParaRPr lang="en-US" dirty="0"/>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r>
              <a:rPr lang="en-US" smtClean="0"/>
              <a:t>Volatility in Renewable Energy Credits</a:t>
            </a:r>
          </a:p>
        </p:txBody>
      </p:sp>
      <p:pic>
        <p:nvPicPr>
          <p:cNvPr id="111619" name="Content Placeholder 3" descr="rec_voluntary_prices_12-11.jpg"/>
          <p:cNvPicPr>
            <a:picLocks noGrp="1" noChangeAspect="1"/>
          </p:cNvPicPr>
          <p:nvPr isPhoto="1">
            <p:ph idx="1"/>
          </p:nvPr>
        </p:nvPicPr>
        <p:blipFill>
          <a:blip r:embed="rId2" cstate="print"/>
          <a:srcRect/>
          <a:stretch>
            <a:fillRect/>
          </a:stretch>
        </p:blipFill>
        <p:spPr>
          <a:xfrm>
            <a:off x="762000" y="1787525"/>
            <a:ext cx="7620000" cy="4044950"/>
          </a:xfrm>
        </p:spPr>
      </p:pic>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smtClean="0"/>
              <a:t>Renewable Energy Credits</a:t>
            </a:r>
          </a:p>
        </p:txBody>
      </p:sp>
      <p:sp>
        <p:nvSpPr>
          <p:cNvPr id="112643" name="Content Placeholder 2"/>
          <p:cNvSpPr>
            <a:spLocks noGrp="1"/>
          </p:cNvSpPr>
          <p:nvPr>
            <p:ph idx="1"/>
          </p:nvPr>
        </p:nvSpPr>
        <p:spPr/>
        <p:txBody>
          <a:bodyPr/>
          <a:lstStyle/>
          <a:p>
            <a:r>
              <a:rPr lang="en-US" smtClean="0"/>
              <a:t>Penalty Prices</a:t>
            </a:r>
          </a:p>
          <a:p>
            <a:r>
              <a:rPr lang="en-US" smtClean="0"/>
              <a:t>Structure of Markets</a:t>
            </a:r>
          </a:p>
          <a:p>
            <a:r>
              <a:rPr lang="en-US" smtClean="0"/>
              <a:t>Targets</a:t>
            </a:r>
          </a:p>
          <a:p>
            <a:r>
              <a:rPr lang="en-US" smtClean="0"/>
              <a:t>Alternative compliance payment (ACP)</a:t>
            </a:r>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smtClean="0"/>
              <a:t>Solar Alternative Compliance Payments</a:t>
            </a:r>
          </a:p>
        </p:txBody>
      </p:sp>
      <p:pic>
        <p:nvPicPr>
          <p:cNvPr id="113667" name="Picture 2"/>
          <p:cNvPicPr>
            <a:picLocks noGrp="1" noChangeAspect="1" noChangeArrowheads="1"/>
          </p:cNvPicPr>
          <p:nvPr>
            <p:ph idx="1"/>
          </p:nvPr>
        </p:nvPicPr>
        <p:blipFill>
          <a:blip r:embed="rId2" cstate="print"/>
          <a:srcRect/>
          <a:stretch>
            <a:fillRect/>
          </a:stretch>
        </p:blipFill>
        <p:spPr>
          <a:xfrm>
            <a:off x="762000" y="2044700"/>
            <a:ext cx="7620000" cy="3530600"/>
          </a:xfrm>
        </p:spPr>
      </p:pic>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mtClean="0"/>
              <a:t>Additional Payments for Solar Power</a:t>
            </a:r>
          </a:p>
        </p:txBody>
      </p:sp>
      <p:pic>
        <p:nvPicPr>
          <p:cNvPr id="114691" name="Picture 2"/>
          <p:cNvPicPr>
            <a:picLocks noGrp="1" noChangeAspect="1" noChangeArrowheads="1"/>
          </p:cNvPicPr>
          <p:nvPr>
            <p:ph idx="1"/>
          </p:nvPr>
        </p:nvPicPr>
        <p:blipFill>
          <a:blip r:embed="rId2" cstate="print"/>
          <a:srcRect/>
          <a:stretch>
            <a:fillRect/>
          </a:stretch>
        </p:blipFill>
        <p:spPr>
          <a:xfrm>
            <a:off x="1743075" y="2085975"/>
            <a:ext cx="5657850" cy="3448050"/>
          </a:xfrm>
        </p:spPr>
      </p:pic>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Challenging Issues</a:t>
            </a:r>
          </a:p>
        </p:txBody>
      </p:sp>
      <p:sp>
        <p:nvSpPr>
          <p:cNvPr id="15363" name="Content Placeholder 2"/>
          <p:cNvSpPr>
            <a:spLocks noGrp="1"/>
          </p:cNvSpPr>
          <p:nvPr>
            <p:ph idx="1"/>
          </p:nvPr>
        </p:nvSpPr>
        <p:spPr/>
        <p:txBody>
          <a:bodyPr/>
          <a:lstStyle/>
          <a:p>
            <a:r>
              <a:rPr lang="en-US" smtClean="0"/>
              <a:t>Understanding the effect of changes in capital cost and changes in feed-in tariffs on the ability to develop projects and on levelized cost.</a:t>
            </a:r>
          </a:p>
          <a:p>
            <a:r>
              <a:rPr lang="en-US" smtClean="0"/>
              <a:t>Understanding resource assessment and meaning of P90, P75 for 1-year and the meaning of P90, P75 etc. for long-term periods.</a:t>
            </a:r>
          </a:p>
          <a:p>
            <a:r>
              <a:rPr lang="en-US" smtClean="0"/>
              <a:t>Understanding resource risk that come from changes in weather (wind, sunlight and water flow) versus other risks related to statistical adjustments, technical problems and efficiency.</a:t>
            </a:r>
          </a:p>
          <a:p>
            <a:r>
              <a:rPr lang="en-US" smtClean="0"/>
              <a:t>Understanding the economics of the development phase of a project and how the value of a renewable project changes over various stages in its lifetime.</a:t>
            </a:r>
          </a:p>
          <a:p>
            <a:r>
              <a:rPr lang="en-US" smtClean="0"/>
              <a:t>Understanding and evaluating changes in capital costs and operating costs given global competition and financial problems of companies that supply solar equipment and wind equipment.</a:t>
            </a:r>
          </a:p>
          <a:p>
            <a:endParaRPr lang="en-US" smtClean="0"/>
          </a:p>
        </p:txBody>
      </p:sp>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smtClean="0"/>
              <a:t>REC Prices in Different Regions</a:t>
            </a:r>
          </a:p>
        </p:txBody>
      </p:sp>
      <p:pic>
        <p:nvPicPr>
          <p:cNvPr id="115715" name="Content Placeholder 3" descr="rec_avg_monthly_price_12-11.jpg"/>
          <p:cNvPicPr>
            <a:picLocks noGrp="1" noChangeAspect="1"/>
          </p:cNvPicPr>
          <p:nvPr>
            <p:ph idx="1"/>
          </p:nvPr>
        </p:nvPicPr>
        <p:blipFill>
          <a:blip r:embed="rId2" cstate="print"/>
          <a:srcRect/>
          <a:stretch>
            <a:fillRect/>
          </a:stretch>
        </p:blipFill>
        <p:spPr>
          <a:xfrm>
            <a:off x="762000" y="1804988"/>
            <a:ext cx="7620000" cy="4010025"/>
          </a:xfrm>
        </p:spPr>
      </p:pic>
    </p:spTree>
  </p:cSld>
  <p:clrMapOvr>
    <a:masterClrMapping/>
  </p:clrMapOvr>
  <p:transition>
    <p:zo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smtClean="0"/>
              <a:t>PPA’s for Renewable Energy Projects</a:t>
            </a:r>
          </a:p>
        </p:txBody>
      </p:sp>
      <p:sp>
        <p:nvSpPr>
          <p:cNvPr id="116739" name="Content Placeholder 2"/>
          <p:cNvSpPr>
            <a:spLocks noGrp="1"/>
          </p:cNvSpPr>
          <p:nvPr>
            <p:ph idx="1"/>
          </p:nvPr>
        </p:nvSpPr>
        <p:spPr/>
        <p:txBody>
          <a:bodyPr/>
          <a:lstStyle/>
          <a:p>
            <a:r>
              <a:rPr lang="en-US" smtClean="0"/>
              <a:t>Similar Structure to Feed-in Tariff</a:t>
            </a:r>
          </a:p>
          <a:p>
            <a:r>
              <a:rPr lang="en-US" smtClean="0"/>
              <a:t>Credit Quality of Off-taker</a:t>
            </a:r>
          </a:p>
          <a:p>
            <a:r>
              <a:rPr lang="en-US" smtClean="0"/>
              <a:t>Issue of treatment of PPA payments as capital leases</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r>
              <a:rPr lang="en-US" smtClean="0"/>
              <a:t>Net Metering</a:t>
            </a:r>
          </a:p>
        </p:txBody>
      </p:sp>
      <p:sp>
        <p:nvSpPr>
          <p:cNvPr id="117763" name="Content Placeholder 2"/>
          <p:cNvSpPr>
            <a:spLocks noGrp="1"/>
          </p:cNvSpPr>
          <p:nvPr>
            <p:ph idx="1"/>
          </p:nvPr>
        </p:nvSpPr>
        <p:spPr/>
        <p:txBody>
          <a:bodyPr/>
          <a:lstStyle/>
          <a:p>
            <a:r>
              <a:rPr lang="en-US" smtClean="0"/>
              <a:t>Argument that off-grid renewable technologies should be gauged against the retail rate that includes transmission and distribution.</a:t>
            </a:r>
          </a:p>
          <a:p>
            <a:pPr lvl="1"/>
            <a:r>
              <a:rPr lang="en-US" smtClean="0"/>
              <a:t>If a solar panel is on the roof of a house, the consumer does not pay for distribution, transmission and administrative costs</a:t>
            </a:r>
          </a:p>
          <a:p>
            <a:pPr lvl="1"/>
            <a:r>
              <a:rPr lang="en-US" smtClean="0"/>
              <a:t>If solar panel is on the roof of a house, eventually the distribution costs and transmission costs will be avoided</a:t>
            </a:r>
          </a:p>
          <a:p>
            <a:r>
              <a:rPr lang="en-US" smtClean="0"/>
              <a:t>If the off-grid system produces more than is necessary for retail needs, should the renewable facility be remunerated at rates that include distribution and transmission.</a:t>
            </a:r>
          </a:p>
          <a:p>
            <a:pPr lvl="1"/>
            <a:r>
              <a:rPr lang="en-US" smtClean="0"/>
              <a:t>Possible that substation costs and primary distribution line needs can be reduced.</a:t>
            </a:r>
          </a:p>
          <a:p>
            <a:pPr lvl="1"/>
            <a:r>
              <a:rPr lang="en-US" smtClean="0"/>
              <a:t>Argument that marginal distribution costs and marginal transmission costs are zero.</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idx="4294967295"/>
          </p:nvPr>
        </p:nvSpPr>
        <p:spPr/>
        <p:txBody>
          <a:bodyPr/>
          <a:lstStyle/>
          <a:p>
            <a:r>
              <a:rPr lang="en-US" smtClean="0"/>
              <a:t>Projects in FPL Financing</a:t>
            </a:r>
          </a:p>
        </p:txBody>
      </p:sp>
      <p:sp>
        <p:nvSpPr>
          <p:cNvPr id="118787" name="Rectangle 3"/>
          <p:cNvSpPr>
            <a:spLocks noGrp="1" noChangeArrowheads="1"/>
          </p:cNvSpPr>
          <p:nvPr>
            <p:ph type="body" idx="4294967295"/>
          </p:nvPr>
        </p:nvSpPr>
        <p:spPr/>
        <p:txBody>
          <a:bodyPr/>
          <a:lstStyle/>
          <a:p>
            <a:r>
              <a:rPr lang="en-US" smtClean="0"/>
              <a:t>.</a:t>
            </a:r>
          </a:p>
          <a:p>
            <a:endParaRPr lang="en-US" smtClean="0"/>
          </a:p>
        </p:txBody>
      </p:sp>
      <p:pic>
        <p:nvPicPr>
          <p:cNvPr id="118788" name="Picture 4"/>
          <p:cNvPicPr>
            <a:picLocks noChangeAspect="1" noChangeArrowheads="1"/>
          </p:cNvPicPr>
          <p:nvPr/>
        </p:nvPicPr>
        <p:blipFill>
          <a:blip r:embed="rId2" cstate="print"/>
          <a:srcRect/>
          <a:stretch>
            <a:fillRect/>
          </a:stretch>
        </p:blipFill>
        <p:spPr bwMode="auto">
          <a:xfrm>
            <a:off x="838200" y="1676400"/>
            <a:ext cx="7683500" cy="46863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mtClean="0"/>
              <a:t>Wind Off Shore Power Contracts in U.S.</a:t>
            </a:r>
          </a:p>
        </p:txBody>
      </p:sp>
      <p:pic>
        <p:nvPicPr>
          <p:cNvPr id="119811" name="Picture 3"/>
          <p:cNvPicPr>
            <a:picLocks noGrp="1" noChangeAspect="1" noChangeArrowheads="1"/>
          </p:cNvPicPr>
          <p:nvPr>
            <p:ph type="body" idx="1"/>
          </p:nvPr>
        </p:nvPicPr>
        <p:blipFill>
          <a:blip r:embed="rId2" cstate="print"/>
          <a:srcRect/>
          <a:stretch>
            <a:fillRect/>
          </a:stretch>
        </p:blipFill>
        <p:spPr>
          <a:xfrm>
            <a:off x="457200" y="1524000"/>
            <a:ext cx="8229600" cy="4525963"/>
          </a:xfrm>
        </p:spPr>
      </p:pic>
      <p:sp>
        <p:nvSpPr>
          <p:cNvPr id="119812" name="Date Placeholder 1"/>
          <p:cNvSpPr>
            <a:spLocks noGrp="1"/>
          </p:cNvSpPr>
          <p:nvPr>
            <p:ph type="dt" sz="quarter" idx="4294967295"/>
          </p:nvPr>
        </p:nvSpPr>
        <p:spPr bwMode="auto">
          <a:xfrm>
            <a:off x="595313" y="6245225"/>
            <a:ext cx="1857375" cy="476250"/>
          </a:xfrm>
          <a:prstGeom prst="rect">
            <a:avLst/>
          </a:prstGeom>
          <a:noFill/>
          <a:ln>
            <a:miter lim="800000"/>
            <a:headEnd/>
            <a:tailEnd/>
          </a:ln>
        </p:spPr>
        <p:txBody>
          <a:bodyPr/>
          <a:lstStyle/>
          <a:p>
            <a:fld id="{F83AD825-E32A-4BA6-909A-428431D5389F}" type="datetime3">
              <a:rPr lang="en-US"/>
              <a:pPr/>
              <a:t>9 April 2013</a:t>
            </a:fld>
            <a:endParaRPr lang="en-US"/>
          </a:p>
        </p:txBody>
      </p:sp>
      <p:sp>
        <p:nvSpPr>
          <p:cNvPr id="119813" name="Footer Placeholder 2"/>
          <p:cNvSpPr>
            <a:spLocks noGrp="1"/>
          </p:cNvSpPr>
          <p:nvPr>
            <p:ph type="ftr" sz="quarter" idx="4294967295"/>
          </p:nvPr>
        </p:nvSpPr>
        <p:spPr bwMode="auto">
          <a:xfrm>
            <a:off x="3124200" y="6245225"/>
            <a:ext cx="2895600" cy="476250"/>
          </a:xfrm>
          <a:prstGeom prst="rect">
            <a:avLst/>
          </a:prstGeom>
          <a:noFill/>
          <a:ln>
            <a:miter lim="800000"/>
            <a:headEnd/>
            <a:tailEnd/>
          </a:ln>
        </p:spPr>
        <p:txBody>
          <a:bodyPr/>
          <a:lstStyle/>
          <a:p>
            <a:r>
              <a:rPr lang="en-US"/>
              <a:t>www.edbodmer.com</a:t>
            </a:r>
          </a:p>
        </p:txBody>
      </p:sp>
      <p:sp>
        <p:nvSpPr>
          <p:cNvPr id="119814"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21B29276-94C3-4A8F-86EB-308B304133A5}" type="slidenum">
              <a:rPr lang="en-US"/>
              <a:pPr/>
              <a:t>114</a:t>
            </a:fld>
            <a:endParaRPr lang="en-US"/>
          </a:p>
        </p:txBody>
      </p:sp>
    </p:spTree>
  </p:cSld>
  <p:clrMapOvr>
    <a:masterClrMapping/>
  </p:clrMapOvr>
  <p:transition>
    <p:zo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5"/>
          <p:cNvSpPr>
            <a:spLocks noGrp="1"/>
          </p:cNvSpPr>
          <p:nvPr>
            <p:ph type="ctrTitle"/>
          </p:nvPr>
        </p:nvSpPr>
        <p:spPr/>
        <p:txBody>
          <a:bodyPr/>
          <a:lstStyle/>
          <a:p>
            <a:r>
              <a:rPr lang="en-US"/>
              <a:t>Other Government Policy</a:t>
            </a:r>
          </a:p>
        </p:txBody>
      </p:sp>
    </p:spTree>
  </p:cSld>
  <p:clrMapOvr>
    <a:masterClrMapping/>
  </p:clrMapOvr>
  <p:transition>
    <p:zo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r>
              <a:rPr lang="en-US" smtClean="0"/>
              <a:t>U.S. Government Policy</a:t>
            </a:r>
          </a:p>
        </p:txBody>
      </p:sp>
      <p:sp>
        <p:nvSpPr>
          <p:cNvPr id="121859" name="Content Placeholder 2"/>
          <p:cNvSpPr>
            <a:spLocks noGrp="1"/>
          </p:cNvSpPr>
          <p:nvPr>
            <p:ph idx="1"/>
          </p:nvPr>
        </p:nvSpPr>
        <p:spPr/>
        <p:txBody>
          <a:bodyPr/>
          <a:lstStyle/>
          <a:p>
            <a:r>
              <a:rPr lang="en-US" sz="2000" smtClean="0"/>
              <a:t>The Recovery Act includes, among other things, provisions that allow companies building wind facilities the option to choose among the following three investment cost recovery mechanisms: </a:t>
            </a:r>
          </a:p>
          <a:p>
            <a:pPr lvl="1"/>
            <a:r>
              <a:rPr lang="en-US" sz="1600" smtClean="0"/>
              <a:t>(1) PTCs which were extended for wind facilities placed in service prior to 2013, </a:t>
            </a:r>
          </a:p>
          <a:p>
            <a:pPr lvl="1"/>
            <a:r>
              <a:rPr lang="en-US" sz="1600" smtClean="0"/>
              <a:t>(2) ITCs of 30% of the cost for qualifying wind facilities placed in service prior to 2013, or </a:t>
            </a:r>
          </a:p>
          <a:p>
            <a:pPr lvl="1"/>
            <a:r>
              <a:rPr lang="en-US" sz="1600" smtClean="0"/>
              <a:t>(3) an election to receive a cash grant of 30% of the cost of qualifying wind facilities placed in service in 2009, 2010 or 2011, or if construction began prior to December 31, 2011 and the wind facility is placed in service prior to 2013.  </a:t>
            </a:r>
          </a:p>
          <a:p>
            <a:pPr lvl="1"/>
            <a:r>
              <a:rPr lang="en-US" sz="1600" smtClean="0"/>
              <a:t>An election to receive a cash grant of 30% in lieu of the 30% ITC also applies to the cost of qualifying solar facilities placed in service in either 2009, 2010 or 2011, or if construction began prior to December 31, 2011 and the solar facility is placed in service prior to 2017.  </a:t>
            </a:r>
          </a:p>
        </p:txBody>
      </p:sp>
      <p:sp>
        <p:nvSpPr>
          <p:cNvPr id="121860" name="Date Placeholder 3"/>
          <p:cNvSpPr>
            <a:spLocks noGrp="1"/>
          </p:cNvSpPr>
          <p:nvPr>
            <p:ph type="dt" sz="quarter" idx="4294967295"/>
          </p:nvPr>
        </p:nvSpPr>
        <p:spPr bwMode="auto">
          <a:xfrm>
            <a:off x="595313" y="6245225"/>
            <a:ext cx="1857375" cy="476250"/>
          </a:xfrm>
          <a:prstGeom prst="rect">
            <a:avLst/>
          </a:prstGeom>
          <a:noFill/>
          <a:ln>
            <a:miter lim="800000"/>
            <a:headEnd/>
            <a:tailEnd/>
          </a:ln>
        </p:spPr>
        <p:txBody>
          <a:bodyPr/>
          <a:lstStyle/>
          <a:p>
            <a:fld id="{284C6C57-0AE4-40CB-8CDD-C26B1411D45F}" type="datetime3">
              <a:rPr lang="en-US"/>
              <a:pPr/>
              <a:t>9 April 2013</a:t>
            </a:fld>
            <a:endParaRPr lang="en-US"/>
          </a:p>
        </p:txBody>
      </p:sp>
      <p:sp>
        <p:nvSpPr>
          <p:cNvPr id="121861" name="Footer Placeholder 4"/>
          <p:cNvSpPr>
            <a:spLocks noGrp="1"/>
          </p:cNvSpPr>
          <p:nvPr>
            <p:ph type="ftr" sz="quarter" idx="4294967295"/>
          </p:nvPr>
        </p:nvSpPr>
        <p:spPr bwMode="auto">
          <a:xfrm>
            <a:off x="3124200" y="6245225"/>
            <a:ext cx="2895600" cy="476250"/>
          </a:xfrm>
          <a:prstGeom prst="rect">
            <a:avLst/>
          </a:prstGeom>
          <a:noFill/>
          <a:ln>
            <a:miter lim="800000"/>
            <a:headEnd/>
            <a:tailEnd/>
          </a:ln>
        </p:spPr>
        <p:txBody>
          <a:bodyPr/>
          <a:lstStyle/>
          <a:p>
            <a:r>
              <a:rPr lang="en-US"/>
              <a:t>www.edbodmer.com</a:t>
            </a:r>
          </a:p>
        </p:txBody>
      </p:sp>
      <p:sp>
        <p:nvSpPr>
          <p:cNvPr id="121862" name="Slide Number Placeholder 5"/>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2A235D46-770E-4431-93BA-6CCB6AB46A01}" type="slidenum">
              <a:rPr lang="en-US"/>
              <a:pPr/>
              <a:t>116</a:t>
            </a:fld>
            <a:endParaRPr lang="en-US"/>
          </a:p>
        </p:txBody>
      </p:sp>
    </p:spTree>
  </p:cSld>
  <p:clrMapOvr>
    <a:masterClrMapping/>
  </p:clrMapOvr>
  <p:transition>
    <p:zo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lstStyle/>
          <a:p>
            <a:r>
              <a:rPr lang="en-US" smtClean="0"/>
              <a:t>Expiration of U.S. Cash Grant</a:t>
            </a:r>
          </a:p>
        </p:txBody>
      </p:sp>
      <p:sp>
        <p:nvSpPr>
          <p:cNvPr id="122883" name="Content Placeholder 2"/>
          <p:cNvSpPr>
            <a:spLocks noGrp="1"/>
          </p:cNvSpPr>
          <p:nvPr>
            <p:ph idx="1"/>
          </p:nvPr>
        </p:nvSpPr>
        <p:spPr/>
        <p:txBody>
          <a:bodyPr/>
          <a:lstStyle/>
          <a:p>
            <a:r>
              <a:rPr lang="en-US" smtClean="0"/>
              <a:t>In the United States, the renewable energy cash grant program under the American Recovery and Reinvestment Act of 2009 (the “1603 cash grant”) allowed taxpayers to receive from the U.S. Treasury Department a cash grant in the amount of 30% of the basis of the property eligible for solar energy if construction work began prior to December 31, 2011.  </a:t>
            </a:r>
          </a:p>
          <a:p>
            <a:r>
              <a:rPr lang="en-US" smtClean="0"/>
              <a:t>The 1603 cash grant program was used heavily in 2010 and 2011 in the U.S., but the grant expired on December 31, 2011 and was not extended.  </a:t>
            </a:r>
          </a:p>
          <a:p>
            <a:r>
              <a:rPr lang="en-US" smtClean="0"/>
              <a:t>The expiration of the 1603 cash grant program could adversely affect solar energy installations in the U.S., especially for small developers and residential-commercial projects that used to benefit from the incentives and lower costs under the cash grant.</a:t>
            </a:r>
          </a:p>
        </p:txBody>
      </p:sp>
    </p:spTree>
  </p:cSld>
  <p:clrMapOvr>
    <a:masterClrMapping/>
  </p:clrMapOvr>
  <p:transition>
    <p:zo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3"/>
          <p:cNvSpPr>
            <a:spLocks noGrp="1"/>
          </p:cNvSpPr>
          <p:nvPr>
            <p:ph type="ctrTitle"/>
          </p:nvPr>
        </p:nvSpPr>
        <p:spPr/>
        <p:txBody>
          <a:bodyPr/>
          <a:lstStyle/>
          <a:p>
            <a:r>
              <a:rPr lang="en-US"/>
              <a:t>Reference</a:t>
            </a:r>
          </a:p>
        </p:txBody>
      </p:sp>
    </p:spTree>
  </p:cSld>
  <p:clrMapOvr>
    <a:masterClrMapping/>
  </p:clrMapOvr>
  <p:transition>
    <p:zoom/>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pPr eaLnBrk="1" hangingPunct="1"/>
            <a:r>
              <a:rPr lang="en-US" smtClean="0"/>
              <a:t>Feed-In Tariff</a:t>
            </a:r>
          </a:p>
        </p:txBody>
      </p:sp>
      <p:sp>
        <p:nvSpPr>
          <p:cNvPr id="124931" name="Rectangle 3"/>
          <p:cNvSpPr>
            <a:spLocks noGrp="1" noChangeArrowheads="1"/>
          </p:cNvSpPr>
          <p:nvPr>
            <p:ph type="body" idx="1"/>
          </p:nvPr>
        </p:nvSpPr>
        <p:spPr/>
        <p:txBody>
          <a:bodyPr/>
          <a:lstStyle/>
          <a:p>
            <a:pPr eaLnBrk="1" hangingPunct="1">
              <a:lnSpc>
                <a:spcPct val="90000"/>
              </a:lnSpc>
            </a:pPr>
            <a:r>
              <a:rPr lang="en-US" smtClean="0"/>
              <a:t>MEP – a guaranteed ten year feed-in tariff, priced in two-tiers depending on the technology used.</a:t>
            </a:r>
          </a:p>
          <a:p>
            <a:pPr eaLnBrk="1" hangingPunct="1">
              <a:lnSpc>
                <a:spcPct val="90000"/>
              </a:lnSpc>
            </a:pPr>
            <a:r>
              <a:rPr lang="en-US" smtClean="0"/>
              <a:t>Offshore wind is priced in the upper grouping with wave, hydro, PV and biomass and receives a subsidy of 6.8 cents per kWh, while onshore wind receives just 4.9 cents per kWh.</a:t>
            </a:r>
          </a:p>
          <a:p>
            <a:pPr eaLnBrk="1" hangingPunct="1">
              <a:lnSpc>
                <a:spcPct val="90000"/>
              </a:lnSpc>
            </a:pPr>
            <a:r>
              <a:rPr lang="en-US" smtClean="0"/>
              <a:t>The maximum tariff has been set at 0.181/kWh, so participants in the tender may bid for subsidies at or below this rate.</a:t>
            </a:r>
          </a:p>
          <a:p>
            <a:pPr eaLnBrk="1" hangingPunct="1">
              <a:lnSpc>
                <a:spcPct val="90000"/>
              </a:lnSpc>
            </a:pPr>
            <a:endParaRPr lang="en-US" smtClean="0"/>
          </a:p>
        </p:txBody>
      </p:sp>
      <p:sp>
        <p:nvSpPr>
          <p:cNvPr id="124932" name="Date Placeholder 1"/>
          <p:cNvSpPr>
            <a:spLocks noGrp="1"/>
          </p:cNvSpPr>
          <p:nvPr>
            <p:ph type="dt" sz="quarter" idx="4294967295"/>
          </p:nvPr>
        </p:nvSpPr>
        <p:spPr bwMode="auto">
          <a:xfrm>
            <a:off x="595313" y="6245225"/>
            <a:ext cx="1857375" cy="476250"/>
          </a:xfrm>
          <a:prstGeom prst="rect">
            <a:avLst/>
          </a:prstGeom>
          <a:noFill/>
          <a:ln>
            <a:miter lim="800000"/>
            <a:headEnd/>
            <a:tailEnd/>
          </a:ln>
        </p:spPr>
        <p:txBody>
          <a:bodyPr/>
          <a:lstStyle/>
          <a:p>
            <a:fld id="{C1B21A6D-8540-46D9-B348-F9DF8100B669}" type="datetime3">
              <a:rPr lang="en-US"/>
              <a:pPr/>
              <a:t>9 April 2013</a:t>
            </a:fld>
            <a:endParaRPr lang="en-US"/>
          </a:p>
        </p:txBody>
      </p:sp>
      <p:sp>
        <p:nvSpPr>
          <p:cNvPr id="124933" name="Footer Placeholder 2"/>
          <p:cNvSpPr>
            <a:spLocks noGrp="1"/>
          </p:cNvSpPr>
          <p:nvPr>
            <p:ph type="ftr" sz="quarter" idx="4294967295"/>
          </p:nvPr>
        </p:nvSpPr>
        <p:spPr bwMode="auto">
          <a:xfrm>
            <a:off x="3124200" y="6245225"/>
            <a:ext cx="2895600" cy="476250"/>
          </a:xfrm>
          <a:prstGeom prst="rect">
            <a:avLst/>
          </a:prstGeom>
          <a:noFill/>
          <a:ln>
            <a:miter lim="800000"/>
            <a:headEnd/>
            <a:tailEnd/>
          </a:ln>
        </p:spPr>
        <p:txBody>
          <a:bodyPr/>
          <a:lstStyle/>
          <a:p>
            <a:r>
              <a:rPr lang="en-US"/>
              <a:t>www.edbodmer.com</a:t>
            </a:r>
          </a:p>
        </p:txBody>
      </p:sp>
      <p:sp>
        <p:nvSpPr>
          <p:cNvPr id="124934"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1C3E3B47-46A2-44F8-8284-466C30F3E119}" type="slidenum">
              <a:rPr lang="en-US"/>
              <a:pPr/>
              <a:t>119</a:t>
            </a:fld>
            <a:endParaRPr lang="en-US"/>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Challenging Financing Issues</a:t>
            </a:r>
          </a:p>
        </p:txBody>
      </p:sp>
      <p:sp>
        <p:nvSpPr>
          <p:cNvPr id="16387" name="Content Placeholder 2"/>
          <p:cNvSpPr>
            <a:spLocks noGrp="1"/>
          </p:cNvSpPr>
          <p:nvPr>
            <p:ph idx="1"/>
          </p:nvPr>
        </p:nvSpPr>
        <p:spPr>
          <a:xfrm>
            <a:off x="685800" y="1524000"/>
            <a:ext cx="7848600" cy="4648200"/>
          </a:xfrm>
        </p:spPr>
        <p:txBody>
          <a:bodyPr/>
          <a:lstStyle/>
          <a:p>
            <a:r>
              <a:rPr lang="en-029" smtClean="0"/>
              <a:t>Understanding market equity IRR and DSCR requirements for alternative types of renewable projects</a:t>
            </a:r>
          </a:p>
          <a:p>
            <a:r>
              <a:rPr lang="en-029" smtClean="0"/>
              <a:t>Modelling and analysing project financing issues including debt sculpting, debt sizing and alternative debt drawdown approaches.</a:t>
            </a:r>
          </a:p>
          <a:p>
            <a:r>
              <a:rPr lang="en-029" smtClean="0"/>
              <a:t>Modelling and analysing mini-perm loan structure used in financing renewable projects.</a:t>
            </a:r>
          </a:p>
          <a:p>
            <a:r>
              <a:rPr lang="en-029" smtClean="0"/>
              <a:t>Modelling and analysing up-side potential from re-financing in projects where tenor of debt is less than life of project</a:t>
            </a:r>
          </a:p>
          <a:p>
            <a:r>
              <a:rPr lang="en-029" smtClean="0"/>
              <a:t>Modelling and analysing changing credit spreads, cash flow sweeps, DSRA requirements and covenants in renewable project finance</a:t>
            </a:r>
          </a:p>
          <a:p>
            <a:r>
              <a:rPr lang="en-029" smtClean="0"/>
              <a:t>Modelling and analysing risks of renewable project finance using of LLCR and PLCR in evaluating project risk versus DSCR</a:t>
            </a:r>
          </a:p>
        </p:txBody>
      </p:sp>
    </p:spTree>
  </p:cSld>
  <p:clrMapOvr>
    <a:masterClrMapping/>
  </p:clrMapOvr>
  <p:transition>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mtClean="0"/>
              <a:t>Ukraine</a:t>
            </a:r>
          </a:p>
        </p:txBody>
      </p:sp>
      <p:sp>
        <p:nvSpPr>
          <p:cNvPr id="125955" name="Content Placeholder 2"/>
          <p:cNvSpPr>
            <a:spLocks noGrp="1"/>
          </p:cNvSpPr>
          <p:nvPr>
            <p:ph idx="1"/>
          </p:nvPr>
        </p:nvSpPr>
        <p:spPr/>
        <p:txBody>
          <a:bodyPr/>
          <a:lstStyle/>
          <a:p>
            <a:r>
              <a:rPr lang="en-US" smtClean="0"/>
              <a:t>Ukraine has introduced the law 'On feed-in tariff' as of 25 September 2008. The law guarantees grid access for renewable energy producers (small hydro up to 10 MW, wind, biomass, photovoltaic and geothermal). The feed-in tariffs for renewable power producers are set by the national regulator. </a:t>
            </a:r>
          </a:p>
          <a:p>
            <a:r>
              <a:rPr lang="en-US" smtClean="0"/>
              <a:t>As of July 2011 the following tariffs per kWh were applied: </a:t>
            </a:r>
          </a:p>
          <a:p>
            <a:pPr lvl="1"/>
            <a:r>
              <a:rPr lang="en-US" smtClean="0"/>
              <a:t>biomass – UAH 1.3446 (EUR 0.13), </a:t>
            </a:r>
          </a:p>
          <a:p>
            <a:pPr lvl="1"/>
            <a:r>
              <a:rPr lang="en-US" smtClean="0"/>
              <a:t>wind – UAH 1.23 (EUR 0.12), </a:t>
            </a:r>
          </a:p>
          <a:p>
            <a:pPr lvl="1"/>
            <a:r>
              <a:rPr lang="en-US" smtClean="0"/>
              <a:t>small hydro – UAH 0.8418 (EUR 0.08), </a:t>
            </a:r>
          </a:p>
          <a:p>
            <a:pPr lvl="1"/>
            <a:r>
              <a:rPr lang="en-US" smtClean="0"/>
              <a:t>solar - UAH 5.0509 (EUR 0.46). </a:t>
            </a:r>
          </a:p>
          <a:p>
            <a:r>
              <a:rPr lang="en-US" smtClean="0"/>
              <a:t>In case of significant fluctuations of the national currency against Euro the feed-in tariff is adjusted to reflect the changes.</a:t>
            </a:r>
          </a:p>
          <a:p>
            <a:endParaRPr lang="en-US" smtClean="0"/>
          </a:p>
        </p:txBody>
      </p:sp>
    </p:spTree>
  </p:cSld>
  <p:clrMapOvr>
    <a:masterClrMapping/>
  </p:clrMapOvr>
  <p:transition>
    <p:zo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US" smtClean="0"/>
              <a:t>Alternative Feed In Tariff Structures </a:t>
            </a:r>
          </a:p>
        </p:txBody>
      </p:sp>
      <p:pic>
        <p:nvPicPr>
          <p:cNvPr id="126979" name="Picture 3"/>
          <p:cNvPicPr>
            <a:picLocks noGrp="1" noChangeAspect="1" noChangeArrowheads="1"/>
          </p:cNvPicPr>
          <p:nvPr>
            <p:ph idx="1"/>
          </p:nvPr>
        </p:nvPicPr>
        <p:blipFill>
          <a:blip r:embed="rId2" cstate="print"/>
          <a:srcRect/>
          <a:stretch>
            <a:fillRect/>
          </a:stretch>
        </p:blipFill>
        <p:spPr>
          <a:xfrm>
            <a:off x="1066800" y="1066800"/>
            <a:ext cx="6629400" cy="5295900"/>
          </a:xfrm>
        </p:spPr>
      </p:pic>
    </p:spTree>
  </p:cSld>
  <p:clrMapOvr>
    <a:masterClrMapping/>
  </p:clrMapOvr>
  <p:transition spd="slow"/>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r>
              <a:rPr lang="en-US" smtClean="0"/>
              <a:t>Feed-in Tariffs for Wind - Africa</a:t>
            </a:r>
          </a:p>
        </p:txBody>
      </p:sp>
      <p:sp>
        <p:nvSpPr>
          <p:cNvPr id="128003" name="Rectangle 3"/>
          <p:cNvSpPr>
            <a:spLocks noGrp="1" noChangeArrowheads="1"/>
          </p:cNvSpPr>
          <p:nvPr>
            <p:ph type="body" idx="1"/>
          </p:nvPr>
        </p:nvSpPr>
        <p:spPr/>
        <p:txBody>
          <a:bodyPr/>
          <a:lstStyle/>
          <a:p>
            <a:pPr eaLnBrk="1" hangingPunct="1">
              <a:lnSpc>
                <a:spcPct val="90000"/>
              </a:lnSpc>
            </a:pPr>
            <a:r>
              <a:rPr lang="en-US" smtClean="0"/>
              <a:t>Kenya: </a:t>
            </a:r>
          </a:p>
          <a:p>
            <a:pPr lvl="1" eaLnBrk="1" hangingPunct="1">
              <a:lnSpc>
                <a:spcPct val="90000"/>
              </a:lnSpc>
            </a:pPr>
            <a:r>
              <a:rPr lang="en-US" smtClean="0"/>
              <a:t>Wind power producers will receive US12 cents</a:t>
            </a:r>
          </a:p>
          <a:p>
            <a:pPr eaLnBrk="1" hangingPunct="1">
              <a:lnSpc>
                <a:spcPct val="90000"/>
              </a:lnSpc>
            </a:pPr>
            <a:r>
              <a:rPr lang="en-US" smtClean="0"/>
              <a:t>South Africa</a:t>
            </a:r>
          </a:p>
          <a:p>
            <a:pPr lvl="1" eaLnBrk="1" hangingPunct="1">
              <a:lnSpc>
                <a:spcPct val="90000"/>
              </a:lnSpc>
            </a:pPr>
            <a:r>
              <a:rPr lang="en-US" smtClean="0"/>
              <a:t>The tariff for wind energy, 1.25 ZAR/kWh (€0.104/kWh, $0.14 USD/kWh, $0.17 CAD/kWh) is greater than that offered in Germany (€0.092/kWh) and more than that proposed in Ontario, Canada ($0.135 CAD/kWh).</a:t>
            </a:r>
          </a:p>
        </p:txBody>
      </p:sp>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lstStyle/>
          <a:p>
            <a:r>
              <a:rPr lang="en-US" smtClean="0"/>
              <a:t>Turkey Feed-In Tariff</a:t>
            </a:r>
          </a:p>
        </p:txBody>
      </p:sp>
      <p:sp>
        <p:nvSpPr>
          <p:cNvPr id="129027" name="Content Placeholder 2"/>
          <p:cNvSpPr>
            <a:spLocks noGrp="1"/>
          </p:cNvSpPr>
          <p:nvPr>
            <p:ph idx="1"/>
          </p:nvPr>
        </p:nvSpPr>
        <p:spPr/>
        <p:txBody>
          <a:bodyPr/>
          <a:lstStyle/>
          <a:p>
            <a:r>
              <a:rPr lang="en-US" smtClean="0"/>
              <a:t>Turkey has had a renewable energy law since 2004 which also funds solar PV. However, very few investments were actually made in the technology as a result of comparably low feed-in-tariffs of €0.055/kWh.</a:t>
            </a:r>
          </a:p>
          <a:p>
            <a:r>
              <a:rPr lang="en-US" smtClean="0"/>
              <a:t>As demand for energy increases and in line with adjustments to developments in Europe, renewable energy is now set to be pushed even more. The Turkish Ministry for Energy has decided that remuneration for PV systems should be extended to €0.100/kWh in a base tariff.</a:t>
            </a:r>
          </a:p>
          <a:p>
            <a:r>
              <a:rPr lang="en-US" smtClean="0"/>
              <a:t>Furthermore, an additional bonus of up to US$0.067/kWh will be paid for solar PV systems consisting of locally produced components whereas US$0.092/kWh will be paid for all CSP systems built with local equipment.</a:t>
            </a:r>
          </a:p>
          <a:p>
            <a:endParaRPr lang="en-US" smtClean="0"/>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mtClean="0"/>
              <a:t>Feed-in Tariffs in South Africa</a:t>
            </a:r>
          </a:p>
        </p:txBody>
      </p:sp>
      <p:sp>
        <p:nvSpPr>
          <p:cNvPr id="130051" name="Rectangle 3"/>
          <p:cNvSpPr>
            <a:spLocks noGrp="1" noChangeArrowheads="1"/>
          </p:cNvSpPr>
          <p:nvPr>
            <p:ph type="body" idx="1"/>
          </p:nvPr>
        </p:nvSpPr>
        <p:spPr/>
        <p:txBody>
          <a:bodyPr/>
          <a:lstStyle/>
          <a:p>
            <a:r>
              <a:rPr lang="en-US" smtClean="0"/>
              <a:t>South Africa's National Energy Regulator (NERSA) announced March 31, 2009 the introduction of a system of feed-in tariffs designed to produce 10 TWh of electricity per year by 2013. The tariffs, differentiated by technology, will be paid for a period of 20 years.</a:t>
            </a:r>
          </a:p>
          <a:p>
            <a:r>
              <a:rPr lang="en-US" smtClean="0"/>
              <a:t>The tariffs for wind energy and concentrating solar power are among the most attractive worldwide.</a:t>
            </a:r>
          </a:p>
          <a:p>
            <a:r>
              <a:rPr lang="en-US" smtClean="0"/>
              <a:t>The tariff for wind energy, 1.25 ZAR/kWh ($0.14 USD/kWh) is greater than that offered in Germany (€0.092/kWh) and more than that proposed in Ontario, Canada ($0.135 CAD/kWh).</a:t>
            </a:r>
          </a:p>
          <a:p>
            <a:r>
              <a:rPr lang="en-US" smtClean="0"/>
              <a:t>The tariff for concentrating solar, 2.10 ZAR/kWh (€0.175/kWh)</a:t>
            </a:r>
          </a:p>
        </p:txBody>
      </p:sp>
    </p:spTree>
  </p:cSld>
  <p:clrMapOvr>
    <a:masterClrMapping/>
  </p:clrMapOvr>
  <p:transition spd="slow"/>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US" smtClean="0"/>
              <a:t>Feed In Tariffs for Hydro in Tanzania</a:t>
            </a:r>
          </a:p>
        </p:txBody>
      </p:sp>
      <p:sp>
        <p:nvSpPr>
          <p:cNvPr id="131075" name="Rectangle 3"/>
          <p:cNvSpPr>
            <a:spLocks noGrp="1" noChangeArrowheads="1"/>
          </p:cNvSpPr>
          <p:nvPr>
            <p:ph type="body" idx="1"/>
          </p:nvPr>
        </p:nvSpPr>
        <p:spPr/>
        <p:txBody>
          <a:bodyPr/>
          <a:lstStyle/>
          <a:p>
            <a:pPr eaLnBrk="1" hangingPunct="1"/>
            <a:r>
              <a:rPr lang="en-US" smtClean="0"/>
              <a:t>Developed in 2008 as part of their Electricity Act, Tanzania’s Feed in Tariff is a sort of Purchase Power Agreement on a large scale. </a:t>
            </a:r>
          </a:p>
          <a:p>
            <a:pPr eaLnBrk="1" hangingPunct="1"/>
            <a:r>
              <a:rPr lang="en-US" smtClean="0"/>
              <a:t>Tanzania is heavily dependent on hydro for it’s energy, and as a result tariffs vary depending on the season. Thus tariffs are higher in the dry season (approx. US$0.08/kWh) and lower in the wet season (US$0.057/kWh) when there is more energy from hydro.  </a:t>
            </a:r>
          </a:p>
          <a:p>
            <a:pPr eaLnBrk="1" hangingPunct="1"/>
            <a:r>
              <a:rPr lang="en-US" smtClean="0"/>
              <a:t>Kenya</a:t>
            </a:r>
          </a:p>
          <a:p>
            <a:pPr lvl="1" eaLnBrk="1" hangingPunct="1"/>
            <a:r>
              <a:rPr lang="en-US" smtClean="0"/>
              <a:t>Biomass producers will get US8 cents. </a:t>
            </a:r>
          </a:p>
          <a:p>
            <a:pPr lvl="1" eaLnBrk="1" hangingPunct="1"/>
            <a:r>
              <a:rPr lang="en-US" smtClean="0"/>
              <a:t>Revised to include geothermal power, as well as raising the rates for wind and biomass. Power producers sell electricity at a pre-determined fixed tariff for a certain period of time, to the </a:t>
            </a:r>
            <a:r>
              <a:rPr lang="en-US" smtClean="0">
                <a:hlinkClick r:id="rId2" tooltip="Kenya Power and Lighting Company"/>
              </a:rPr>
              <a:t>Kenya Power and Lighting Company</a:t>
            </a:r>
            <a:r>
              <a:rPr lang="en-US" smtClean="0"/>
              <a:t> (KPLC) </a:t>
            </a:r>
          </a:p>
          <a:p>
            <a:pPr eaLnBrk="1" hangingPunct="1"/>
            <a:endParaRPr lang="en-US" smtClean="0"/>
          </a:p>
          <a:p>
            <a:pPr eaLnBrk="1" hangingPunct="1"/>
            <a:endParaRPr lang="en-US" smtClean="0"/>
          </a:p>
        </p:txBody>
      </p:sp>
      <p:sp>
        <p:nvSpPr>
          <p:cNvPr id="131076" name="Date Placeholder 1"/>
          <p:cNvSpPr>
            <a:spLocks noGrp="1"/>
          </p:cNvSpPr>
          <p:nvPr>
            <p:ph type="dt" sz="quarter" idx="4294967295"/>
          </p:nvPr>
        </p:nvSpPr>
        <p:spPr bwMode="auto">
          <a:xfrm>
            <a:off x="595313" y="6245225"/>
            <a:ext cx="1857375" cy="476250"/>
          </a:xfrm>
          <a:prstGeom prst="rect">
            <a:avLst/>
          </a:prstGeom>
          <a:noFill/>
          <a:ln>
            <a:miter lim="800000"/>
            <a:headEnd/>
            <a:tailEnd/>
          </a:ln>
        </p:spPr>
        <p:txBody>
          <a:bodyPr/>
          <a:lstStyle/>
          <a:p>
            <a:fld id="{A8FE7511-3022-47EA-9BF2-0075E183EAEF}" type="datetime3">
              <a:rPr lang="en-US"/>
              <a:pPr/>
              <a:t>9 April 2013</a:t>
            </a:fld>
            <a:endParaRPr lang="en-US"/>
          </a:p>
        </p:txBody>
      </p:sp>
      <p:sp>
        <p:nvSpPr>
          <p:cNvPr id="131077" name="Footer Placeholder 2"/>
          <p:cNvSpPr>
            <a:spLocks noGrp="1"/>
          </p:cNvSpPr>
          <p:nvPr>
            <p:ph type="ftr" sz="quarter" idx="4294967295"/>
          </p:nvPr>
        </p:nvSpPr>
        <p:spPr bwMode="auto">
          <a:xfrm>
            <a:off x="3124200" y="6245225"/>
            <a:ext cx="2895600" cy="476250"/>
          </a:xfrm>
          <a:prstGeom prst="rect">
            <a:avLst/>
          </a:prstGeom>
          <a:noFill/>
          <a:ln>
            <a:miter lim="800000"/>
            <a:headEnd/>
            <a:tailEnd/>
          </a:ln>
        </p:spPr>
        <p:txBody>
          <a:bodyPr/>
          <a:lstStyle/>
          <a:p>
            <a:r>
              <a:rPr lang="en-US"/>
              <a:t>www.edbodmer.com</a:t>
            </a:r>
          </a:p>
        </p:txBody>
      </p:sp>
      <p:sp>
        <p:nvSpPr>
          <p:cNvPr id="131078"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A87004AF-C70B-4E89-9BD2-641ABB2DE132}" type="slidenum">
              <a:rPr lang="en-US"/>
              <a:pPr/>
              <a:t>125</a:t>
            </a:fld>
            <a:endParaRPr lang="en-US"/>
          </a:p>
        </p:txBody>
      </p:sp>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smtClean="0"/>
              <a:t>Example of Avoided Cost (LRMC) Tanzania</a:t>
            </a:r>
          </a:p>
        </p:txBody>
      </p:sp>
      <p:pic>
        <p:nvPicPr>
          <p:cNvPr id="132099" name="Picture 4"/>
          <p:cNvPicPr>
            <a:picLocks noGrp="1" noChangeAspect="1" noChangeArrowheads="1"/>
          </p:cNvPicPr>
          <p:nvPr>
            <p:ph type="body" idx="1"/>
          </p:nvPr>
        </p:nvPicPr>
        <p:blipFill>
          <a:blip r:embed="rId2" cstate="print"/>
          <a:srcRect/>
          <a:stretch>
            <a:fillRect/>
          </a:stretch>
        </p:blipFill>
        <p:spPr>
          <a:xfrm>
            <a:off x="457200" y="1447800"/>
            <a:ext cx="8153400" cy="4524375"/>
          </a:xfrm>
        </p:spPr>
      </p:pic>
      <p:sp>
        <p:nvSpPr>
          <p:cNvPr id="132100" name="Date Placeholder 1"/>
          <p:cNvSpPr>
            <a:spLocks noGrp="1"/>
          </p:cNvSpPr>
          <p:nvPr>
            <p:ph type="dt" sz="quarter" idx="4294967295"/>
          </p:nvPr>
        </p:nvSpPr>
        <p:spPr bwMode="auto">
          <a:xfrm>
            <a:off x="595313" y="6245225"/>
            <a:ext cx="1857375" cy="476250"/>
          </a:xfrm>
          <a:prstGeom prst="rect">
            <a:avLst/>
          </a:prstGeom>
          <a:noFill/>
          <a:ln>
            <a:miter lim="800000"/>
            <a:headEnd/>
            <a:tailEnd/>
          </a:ln>
        </p:spPr>
        <p:txBody>
          <a:bodyPr/>
          <a:lstStyle/>
          <a:p>
            <a:fld id="{B5F22A2C-64AB-4A35-9788-636BB86D03BD}" type="datetime3">
              <a:rPr lang="en-US"/>
              <a:pPr/>
              <a:t>9 April 2013</a:t>
            </a:fld>
            <a:endParaRPr lang="en-US"/>
          </a:p>
        </p:txBody>
      </p:sp>
      <p:sp>
        <p:nvSpPr>
          <p:cNvPr id="132101" name="Footer Placeholder 2"/>
          <p:cNvSpPr>
            <a:spLocks noGrp="1"/>
          </p:cNvSpPr>
          <p:nvPr>
            <p:ph type="ftr" sz="quarter" idx="4294967295"/>
          </p:nvPr>
        </p:nvSpPr>
        <p:spPr bwMode="auto">
          <a:xfrm>
            <a:off x="3124200" y="6245225"/>
            <a:ext cx="2895600" cy="476250"/>
          </a:xfrm>
          <a:prstGeom prst="rect">
            <a:avLst/>
          </a:prstGeom>
          <a:noFill/>
          <a:ln>
            <a:miter lim="800000"/>
            <a:headEnd/>
            <a:tailEnd/>
          </a:ln>
        </p:spPr>
        <p:txBody>
          <a:bodyPr/>
          <a:lstStyle/>
          <a:p>
            <a:r>
              <a:rPr lang="en-US"/>
              <a:t>www.edbodmer.com</a:t>
            </a:r>
          </a:p>
        </p:txBody>
      </p:sp>
      <p:sp>
        <p:nvSpPr>
          <p:cNvPr id="132102"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08D31143-82B2-4D44-BD47-B155E0581001}" type="slidenum">
              <a:rPr lang="en-US"/>
              <a:pPr/>
              <a:t>126</a:t>
            </a:fld>
            <a:endParaRPr lang="en-US"/>
          </a:p>
        </p:txBody>
      </p:sp>
    </p:spTree>
  </p:cSld>
  <p:clrMapOvr>
    <a:masterClrMapping/>
  </p:clrMapOvr>
  <p:transition spd="slow"/>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smtClean="0"/>
              <a:t>Resources and Contacts</a:t>
            </a:r>
          </a:p>
        </p:txBody>
      </p:sp>
      <p:sp>
        <p:nvSpPr>
          <p:cNvPr id="133123" name="Rectangle 3"/>
          <p:cNvSpPr>
            <a:spLocks noGrp="1" noChangeArrowheads="1"/>
          </p:cNvSpPr>
          <p:nvPr>
            <p:ph type="body" idx="1"/>
          </p:nvPr>
        </p:nvSpPr>
        <p:spPr/>
        <p:txBody>
          <a:bodyPr/>
          <a:lstStyle/>
          <a:p>
            <a:pPr>
              <a:lnSpc>
                <a:spcPct val="90000"/>
              </a:lnSpc>
            </a:pPr>
            <a:r>
              <a:rPr lang="en-US" sz="1600" smtClean="0"/>
              <a:t>My contacts</a:t>
            </a:r>
          </a:p>
          <a:p>
            <a:pPr lvl="1">
              <a:lnSpc>
                <a:spcPct val="90000"/>
              </a:lnSpc>
            </a:pPr>
            <a:r>
              <a:rPr lang="en-US" sz="1600" smtClean="0"/>
              <a:t>Ed Bodmer</a:t>
            </a:r>
          </a:p>
          <a:p>
            <a:pPr lvl="1">
              <a:lnSpc>
                <a:spcPct val="90000"/>
              </a:lnSpc>
            </a:pPr>
            <a:r>
              <a:rPr lang="en-US" sz="1600" smtClean="0"/>
              <a:t>Phone: +001-630-886-2754</a:t>
            </a:r>
          </a:p>
          <a:p>
            <a:pPr lvl="1">
              <a:lnSpc>
                <a:spcPct val="90000"/>
              </a:lnSpc>
            </a:pPr>
            <a:r>
              <a:rPr lang="en-US" sz="1600" smtClean="0"/>
              <a:t>E-mail: </a:t>
            </a:r>
            <a:r>
              <a:rPr lang="en-US" sz="1600" smtClean="0">
                <a:hlinkClick r:id="rId2"/>
              </a:rPr>
              <a:t>edbodmer@aol.com</a:t>
            </a:r>
            <a:endParaRPr lang="en-US" sz="1600" smtClean="0"/>
          </a:p>
          <a:p>
            <a:pPr>
              <a:lnSpc>
                <a:spcPct val="90000"/>
              </a:lnSpc>
            </a:pPr>
            <a:r>
              <a:rPr lang="en-US" sz="1600" smtClean="0"/>
              <a:t>Other Sources</a:t>
            </a:r>
          </a:p>
          <a:p>
            <a:pPr lvl="1">
              <a:lnSpc>
                <a:spcPct val="90000"/>
              </a:lnSpc>
            </a:pPr>
            <a:r>
              <a:rPr lang="en-US" sz="1600" smtClean="0"/>
              <a:t>Financial Library on disk – articles and books</a:t>
            </a:r>
          </a:p>
          <a:p>
            <a:pPr lvl="1">
              <a:lnSpc>
                <a:spcPct val="90000"/>
              </a:lnSpc>
            </a:pPr>
            <a:r>
              <a:rPr lang="en-US" sz="1600" smtClean="0">
                <a:hlinkClick r:id="rId3"/>
              </a:rPr>
              <a:t>www.standardandpoors.com</a:t>
            </a:r>
            <a:r>
              <a:rPr lang="en-US" sz="1600" smtClean="0"/>
              <a:t>; </a:t>
            </a:r>
            <a:r>
              <a:rPr lang="en-US" sz="1600" smtClean="0">
                <a:hlinkClick r:id="rId4"/>
              </a:rPr>
              <a:t>www.moodys.com</a:t>
            </a:r>
            <a:r>
              <a:rPr lang="en-US" sz="1600" smtClean="0"/>
              <a:t> – credit rating and other information</a:t>
            </a:r>
          </a:p>
          <a:p>
            <a:pPr lvl="1">
              <a:lnSpc>
                <a:spcPct val="90000"/>
              </a:lnSpc>
            </a:pPr>
            <a:r>
              <a:rPr lang="en-US" sz="1600" smtClean="0">
                <a:hlinkClick r:id="rId5"/>
              </a:rPr>
              <a:t>www.bondsonline.com</a:t>
            </a:r>
            <a:r>
              <a:rPr lang="en-US" sz="1600" smtClean="0"/>
              <a:t> – credit spreads</a:t>
            </a:r>
          </a:p>
          <a:p>
            <a:pPr lvl="1">
              <a:lnSpc>
                <a:spcPct val="90000"/>
              </a:lnSpc>
            </a:pPr>
            <a:r>
              <a:rPr lang="en-US" sz="1600" smtClean="0"/>
              <a:t>Project finance portal.</a:t>
            </a:r>
          </a:p>
          <a:p>
            <a:pPr lvl="1">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General Day by Day Schedule</a:t>
            </a:r>
          </a:p>
        </p:txBody>
      </p:sp>
      <p:sp>
        <p:nvSpPr>
          <p:cNvPr id="17411" name="Rectangle 3"/>
          <p:cNvSpPr>
            <a:spLocks noGrp="1" noChangeArrowheads="1"/>
          </p:cNvSpPr>
          <p:nvPr>
            <p:ph type="body" idx="1"/>
          </p:nvPr>
        </p:nvSpPr>
        <p:spPr>
          <a:xfrm>
            <a:off x="685800" y="1447800"/>
            <a:ext cx="7848600" cy="4648200"/>
          </a:xfrm>
        </p:spPr>
        <p:txBody>
          <a:bodyPr/>
          <a:lstStyle/>
          <a:p>
            <a:pPr>
              <a:lnSpc>
                <a:spcPct val="90000"/>
              </a:lnSpc>
            </a:pPr>
            <a:r>
              <a:rPr lang="en-US" smtClean="0"/>
              <a:t>Issues and Analysis</a:t>
            </a:r>
          </a:p>
          <a:p>
            <a:pPr lvl="1">
              <a:lnSpc>
                <a:spcPct val="90000"/>
              </a:lnSpc>
            </a:pPr>
            <a:r>
              <a:rPr lang="en-US" smtClean="0"/>
              <a:t>Overview of terms, costs, policy questions for different technologies</a:t>
            </a:r>
          </a:p>
          <a:p>
            <a:pPr lvl="1">
              <a:lnSpc>
                <a:spcPct val="90000"/>
              </a:lnSpc>
            </a:pPr>
            <a:r>
              <a:rPr lang="en-US" smtClean="0"/>
              <a:t>Theory of cost of capital and risk assessment for alternative renewable technologies</a:t>
            </a:r>
          </a:p>
          <a:p>
            <a:pPr lvl="1">
              <a:lnSpc>
                <a:spcPct val="90000"/>
              </a:lnSpc>
            </a:pPr>
            <a:r>
              <a:rPr lang="en-US" smtClean="0"/>
              <a:t>Project finance structuring issues for technologies with alternative risk structures.</a:t>
            </a:r>
          </a:p>
          <a:p>
            <a:pPr lvl="1">
              <a:lnSpc>
                <a:spcPct val="90000"/>
              </a:lnSpc>
            </a:pPr>
            <a:r>
              <a:rPr lang="en-US" smtClean="0"/>
              <a:t>Resource assessment techniques for alternative technologies</a:t>
            </a:r>
          </a:p>
          <a:p>
            <a:pPr lvl="1">
              <a:lnSpc>
                <a:spcPct val="90000"/>
              </a:lnSpc>
            </a:pPr>
            <a:r>
              <a:rPr lang="en-US" smtClean="0"/>
              <a:t>Incorporation of resource assessment into for alternative technologies and contracts in renewable project finance</a:t>
            </a:r>
          </a:p>
          <a:p>
            <a:pPr lvl="1">
              <a:lnSpc>
                <a:spcPct val="90000"/>
              </a:lnSpc>
            </a:pPr>
            <a:r>
              <a:rPr lang="en-US" smtClean="0"/>
              <a:t>Economic analysis of the value of renewable technologies</a:t>
            </a:r>
          </a:p>
          <a:p>
            <a:pPr lvl="1">
              <a:lnSpc>
                <a:spcPct val="90000"/>
              </a:lnSpc>
            </a:pPr>
            <a:r>
              <a:rPr lang="en-US" smtClean="0"/>
              <a:t>Valuation of development options</a:t>
            </a: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General Objectives</a:t>
            </a:r>
          </a:p>
        </p:txBody>
      </p:sp>
      <p:sp>
        <p:nvSpPr>
          <p:cNvPr id="18435" name="Content Placeholder 2"/>
          <p:cNvSpPr>
            <a:spLocks noGrp="1"/>
          </p:cNvSpPr>
          <p:nvPr>
            <p:ph idx="1"/>
          </p:nvPr>
        </p:nvSpPr>
        <p:spPr/>
        <p:txBody>
          <a:bodyPr/>
          <a:lstStyle/>
          <a:p>
            <a:r>
              <a:rPr lang="en-US" smtClean="0"/>
              <a:t>Global overview on renewable energy and electricity issues that may not be part of your daily work</a:t>
            </a:r>
          </a:p>
          <a:p>
            <a:r>
              <a:rPr lang="en-US" smtClean="0"/>
              <a:t>Case studies to evaluate economic, policy and financial issues</a:t>
            </a:r>
          </a:p>
          <a:p>
            <a:r>
              <a:rPr lang="en-US" smtClean="0"/>
              <a:t>Hands-on analytical calculations so you can see how things work in practice</a:t>
            </a:r>
          </a:p>
          <a:p>
            <a:r>
              <a:rPr lang="en-US" smtClean="0"/>
              <a:t>Integration of financial issues with technology and resource assessment</a:t>
            </a:r>
          </a:p>
          <a:p>
            <a:r>
              <a:rPr lang="en-US" smtClean="0"/>
              <a:t>Risk and cost of capital theory for renewable energy resources</a:t>
            </a:r>
          </a:p>
          <a:p>
            <a:r>
              <a:rPr lang="en-US" smtClean="0"/>
              <a:t>Analysis of policy issues related to incentives for renewable energy</a:t>
            </a:r>
          </a:p>
          <a:p>
            <a:r>
              <a:rPr lang="en-US" smtClean="0"/>
              <a:t>Economic analysis of renewable energy in the context of electricity markets and costs of non-renewable technologies</a:t>
            </a:r>
          </a:p>
          <a:p>
            <a:endParaRPr lang="en-US" smtClean="0"/>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Teaching Points</a:t>
            </a:r>
          </a:p>
        </p:txBody>
      </p:sp>
      <p:sp>
        <p:nvSpPr>
          <p:cNvPr id="19459" name="Content Placeholder 2"/>
          <p:cNvSpPr>
            <a:spLocks noGrp="1"/>
          </p:cNvSpPr>
          <p:nvPr>
            <p:ph idx="1"/>
          </p:nvPr>
        </p:nvSpPr>
        <p:spPr/>
        <p:txBody>
          <a:bodyPr/>
          <a:lstStyle/>
          <a:p>
            <a:r>
              <a:rPr lang="en-US" smtClean="0"/>
              <a:t>Understand Relative Costs of Renewable Technology Relative to other Electricity Technologies</a:t>
            </a:r>
          </a:p>
          <a:p>
            <a:r>
              <a:rPr lang="en-US" smtClean="0"/>
              <a:t>Consider Financial Theory with Respect to Renewable Resources</a:t>
            </a:r>
          </a:p>
          <a:p>
            <a:r>
              <a:rPr lang="en-US" smtClean="0"/>
              <a:t>Importance of Policy Issues and Project Financing Terms in the Context of Renewable Energy</a:t>
            </a:r>
          </a:p>
          <a:p>
            <a:r>
              <a:rPr lang="en-US" smtClean="0"/>
              <a:t>Risk Assessment of Alternative Renewable Energy Projects</a:t>
            </a:r>
          </a:p>
          <a:p>
            <a:r>
              <a:rPr lang="en-US" smtClean="0"/>
              <a:t>Required Electricity Prices with Alternative Incentive Programs and Different Resource Availability</a:t>
            </a:r>
          </a:p>
          <a:p>
            <a:r>
              <a:rPr lang="en-US" smtClean="0"/>
              <a:t>Effects of Renewable Resources on Power Markets</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Theoretical Foundation for Economic Analysis of Renewable Energy Projects</a:t>
            </a:r>
          </a:p>
        </p:txBody>
      </p:sp>
      <p:sp>
        <p:nvSpPr>
          <p:cNvPr id="20483" name="Rectangle 3"/>
          <p:cNvSpPr>
            <a:spLocks noGrp="1" noChangeArrowheads="1"/>
          </p:cNvSpPr>
          <p:nvPr>
            <p:ph type="body" idx="1"/>
          </p:nvPr>
        </p:nvSpPr>
        <p:spPr/>
        <p:txBody>
          <a:bodyPr/>
          <a:lstStyle/>
          <a:p>
            <a:r>
              <a:rPr lang="en-US" smtClean="0"/>
              <a:t>Economic analysis of capital investments whose value is directly or indirectly related to volatile energy prices</a:t>
            </a:r>
          </a:p>
          <a:p>
            <a:r>
              <a:rPr lang="en-US" smtClean="0"/>
              <a:t>Contrast with Independent power producers (energy charge versus capacity charge; no volume risk)</a:t>
            </a:r>
          </a:p>
          <a:p>
            <a:r>
              <a:rPr lang="en-US" smtClean="0"/>
              <a:t>Importance of cost of capital and risk  measurement for capital intensive technologies</a:t>
            </a:r>
          </a:p>
          <a:p>
            <a:r>
              <a:rPr lang="en-US" smtClean="0"/>
              <a:t>Statistical assessment of resources</a:t>
            </a:r>
          </a:p>
          <a:p>
            <a:r>
              <a:rPr lang="en-US" smtClean="0"/>
              <a:t>Risk analysis of long-term investments</a:t>
            </a:r>
          </a:p>
          <a:p>
            <a:r>
              <a:rPr lang="en-US" smtClean="0"/>
              <a:t>Conventional versus Innovative Technologies</a:t>
            </a:r>
          </a:p>
          <a:p>
            <a:r>
              <a:rPr lang="en-US" smtClean="0"/>
              <a:t>Contract structures to manage and transfer risk including Feed-in tariffs, PPA tariffs, EPC contacts, maintenance contracts, availability and power curve guarantees</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What Makes Renewable Projects Different than Analysis of Other (Electric Generation) Investments</a:t>
            </a:r>
          </a:p>
        </p:txBody>
      </p:sp>
      <p:sp>
        <p:nvSpPr>
          <p:cNvPr id="21507" name="Rectangle 3"/>
          <p:cNvSpPr>
            <a:spLocks noGrp="1" noChangeArrowheads="1"/>
          </p:cNvSpPr>
          <p:nvPr>
            <p:ph type="body" idx="1"/>
          </p:nvPr>
        </p:nvSpPr>
        <p:spPr/>
        <p:txBody>
          <a:bodyPr/>
          <a:lstStyle/>
          <a:p>
            <a:pPr>
              <a:lnSpc>
                <a:spcPct val="90000"/>
              </a:lnSpc>
            </a:pPr>
            <a:r>
              <a:rPr lang="en-US" smtClean="0"/>
              <a:t>More Capital Intensive than almost anything else – economics driven in large part by the cost of capital</a:t>
            </a:r>
          </a:p>
          <a:p>
            <a:pPr>
              <a:lnSpc>
                <a:spcPct val="90000"/>
              </a:lnSpc>
            </a:pPr>
            <a:r>
              <a:rPr lang="en-US" smtClean="0"/>
              <a:t>Resource Analysis versus Fuel Price volatility</a:t>
            </a:r>
          </a:p>
          <a:p>
            <a:pPr>
              <a:lnSpc>
                <a:spcPct val="90000"/>
              </a:lnSpc>
            </a:pPr>
            <a:r>
              <a:rPr lang="en-US" smtClean="0"/>
              <a:t>Feed-In Tariffs versus merchant price or PPA Contracts (exposure to changes in volume)</a:t>
            </a:r>
          </a:p>
          <a:p>
            <a:pPr>
              <a:lnSpc>
                <a:spcPct val="90000"/>
              </a:lnSpc>
            </a:pPr>
            <a:r>
              <a:rPr lang="en-US" smtClean="0"/>
              <a:t>Risks Driven by Resource Assessment that can be objectively assessed through statistical analysis (contrasted with commodity price or traffic studies)</a:t>
            </a:r>
          </a:p>
          <a:p>
            <a:pPr>
              <a:lnSpc>
                <a:spcPct val="90000"/>
              </a:lnSpc>
            </a:pPr>
            <a:r>
              <a:rPr lang="en-US" smtClean="0"/>
              <a:t>Risks that are not associated with resources such as construction risks, availability risks, maintenance risks, correlation risks – understanding difference between risks.</a:t>
            </a:r>
          </a:p>
          <a:p>
            <a:pPr>
              <a:lnSpc>
                <a:spcPct val="90000"/>
              </a:lnSpc>
            </a:pPr>
            <a:r>
              <a:rPr lang="en-US" smtClean="0"/>
              <a:t>Construction Period is sometimes less important (Solar, On-shore wind) </a:t>
            </a:r>
          </a:p>
          <a:p>
            <a:pPr>
              <a:lnSpc>
                <a:spcPct val="90000"/>
              </a:lnSpc>
            </a:pPr>
            <a:endParaRPr lang="en-US" smtClean="0"/>
          </a:p>
          <a:p>
            <a:pPr>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ctrTitle"/>
          </p:nvPr>
        </p:nvSpPr>
        <p:spPr/>
        <p:txBody>
          <a:bodyPr/>
          <a:lstStyle/>
          <a:p>
            <a:r>
              <a:rPr lang="en-US"/>
              <a:t>Recent Events</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Selected Recent Issues</a:t>
            </a:r>
          </a:p>
        </p:txBody>
      </p:sp>
      <p:sp>
        <p:nvSpPr>
          <p:cNvPr id="23555" name="Content Placeholder 2"/>
          <p:cNvSpPr>
            <a:spLocks noGrp="1"/>
          </p:cNvSpPr>
          <p:nvPr>
            <p:ph idx="1"/>
          </p:nvPr>
        </p:nvSpPr>
        <p:spPr/>
        <p:txBody>
          <a:bodyPr/>
          <a:lstStyle/>
          <a:p>
            <a:r>
              <a:rPr lang="en-US" smtClean="0"/>
              <a:t>Dramatic Solar Price Reductions</a:t>
            </a:r>
          </a:p>
          <a:p>
            <a:r>
              <a:rPr lang="en-US" smtClean="0"/>
              <a:t>Proposal to Build Solar Project in Spain without Feed-in Tariff</a:t>
            </a:r>
          </a:p>
          <a:p>
            <a:r>
              <a:rPr lang="en-US" smtClean="0"/>
              <a:t>Competition and Stock Prices of Solar and Wind Suppliers</a:t>
            </a:r>
          </a:p>
          <a:p>
            <a:r>
              <a:rPr lang="en-US" smtClean="0"/>
              <a:t>Difficulty in obtaining bank loans and increased credit spreads (from about 1.5% to more than 3%)</a:t>
            </a:r>
          </a:p>
          <a:p>
            <a:r>
              <a:rPr lang="en-US" smtClean="0"/>
              <a:t>Bond financing and mini-perm structures</a:t>
            </a:r>
          </a:p>
          <a:p>
            <a:r>
              <a:rPr lang="en-US" smtClean="0"/>
              <a:t>Lack of Trust in Consulting Reports and P50</a:t>
            </a:r>
          </a:p>
          <a:p>
            <a:r>
              <a:rPr lang="en-US" smtClean="0"/>
              <a:t>Questions about Declining Wind Speeds</a:t>
            </a:r>
          </a:p>
          <a:p>
            <a:r>
              <a:rPr lang="en-US" smtClean="0"/>
              <a:t>Transmission issues and Curtailment</a:t>
            </a:r>
          </a:p>
          <a:p>
            <a:endParaRPr lang="en-US" smtClean="0"/>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Key Performance Indicators for Renewable Energy</a:t>
            </a:r>
          </a:p>
        </p:txBody>
      </p:sp>
      <p:sp>
        <p:nvSpPr>
          <p:cNvPr id="6147" name="Content Placeholder 2"/>
          <p:cNvSpPr>
            <a:spLocks noGrp="1"/>
          </p:cNvSpPr>
          <p:nvPr>
            <p:ph idx="1"/>
          </p:nvPr>
        </p:nvSpPr>
        <p:spPr>
          <a:xfrm>
            <a:off x="685800" y="1447800"/>
            <a:ext cx="7848600" cy="4648200"/>
          </a:xfrm>
        </p:spPr>
        <p:txBody>
          <a:bodyPr/>
          <a:lstStyle/>
          <a:p>
            <a:r>
              <a:rPr lang="en-US" smtClean="0"/>
              <a:t>Some KPI’s depend on the type of renewable technology while others are common to all technologies.</a:t>
            </a:r>
          </a:p>
          <a:p>
            <a:r>
              <a:rPr lang="en-US" smtClean="0"/>
              <a:t>KPI’s common to all renewable technologies include:</a:t>
            </a:r>
          </a:p>
          <a:p>
            <a:pPr lvl="1"/>
            <a:r>
              <a:rPr lang="en-US" smtClean="0"/>
              <a:t>Price of electricity compared to renewable technology</a:t>
            </a:r>
          </a:p>
          <a:p>
            <a:pPr lvl="1"/>
            <a:r>
              <a:rPr lang="en-US" smtClean="0"/>
              <a:t>Cost per kW of capacity</a:t>
            </a:r>
          </a:p>
          <a:p>
            <a:pPr lvl="1"/>
            <a:r>
              <a:rPr lang="en-US" smtClean="0"/>
              <a:t>Capacity factor of alternative renewable technologies</a:t>
            </a:r>
          </a:p>
          <a:p>
            <a:pPr lvl="1"/>
            <a:r>
              <a:rPr lang="en-US" smtClean="0"/>
              <a:t>Operation and maintenance costs</a:t>
            </a:r>
          </a:p>
          <a:p>
            <a:pPr lvl="1"/>
            <a:r>
              <a:rPr lang="en-US" smtClean="0"/>
              <a:t>Cost of capital for renewable technologies</a:t>
            </a:r>
          </a:p>
          <a:p>
            <a:pPr lvl="2"/>
            <a:r>
              <a:rPr lang="en-US" smtClean="0"/>
              <a:t>Required return on equity and cost of equity capital</a:t>
            </a:r>
          </a:p>
          <a:p>
            <a:pPr lvl="2"/>
            <a:r>
              <a:rPr lang="en-US" smtClean="0"/>
              <a:t>DSCR and implied debt cost</a:t>
            </a:r>
          </a:p>
          <a:p>
            <a:pPr lvl="2"/>
            <a:r>
              <a:rPr lang="en-US" smtClean="0"/>
              <a:t>Other Project Finance parameters</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Feed-in Tariff Changes and Development of Technologies </a:t>
            </a:r>
          </a:p>
        </p:txBody>
      </p:sp>
      <p:pic>
        <p:nvPicPr>
          <p:cNvPr id="24579" name="Picture 4"/>
          <p:cNvPicPr>
            <a:picLocks noChangeAspect="1" noChangeArrowheads="1"/>
          </p:cNvPicPr>
          <p:nvPr/>
        </p:nvPicPr>
        <p:blipFill>
          <a:blip r:embed="rId2" cstate="print"/>
          <a:srcRect/>
          <a:stretch>
            <a:fillRect/>
          </a:stretch>
        </p:blipFill>
        <p:spPr bwMode="auto">
          <a:xfrm>
            <a:off x="1295400" y="1717675"/>
            <a:ext cx="6248400" cy="454342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Uncertainty in Government Policy</a:t>
            </a:r>
          </a:p>
        </p:txBody>
      </p:sp>
      <p:sp>
        <p:nvSpPr>
          <p:cNvPr id="25603" name="Content Placeholder 2"/>
          <p:cNvSpPr>
            <a:spLocks noGrp="1"/>
          </p:cNvSpPr>
          <p:nvPr>
            <p:ph idx="1"/>
          </p:nvPr>
        </p:nvSpPr>
        <p:spPr/>
        <p:txBody>
          <a:bodyPr/>
          <a:lstStyle/>
          <a:p>
            <a:r>
              <a:rPr lang="en-US" smtClean="0"/>
              <a:t>United States</a:t>
            </a:r>
          </a:p>
          <a:p>
            <a:pPr lvl="1"/>
            <a:r>
              <a:rPr lang="en-US" smtClean="0"/>
              <a:t>Production Tax Credit Allowed to Expire</a:t>
            </a:r>
          </a:p>
          <a:p>
            <a:pPr lvl="1"/>
            <a:r>
              <a:rPr lang="en-US" smtClean="0"/>
              <a:t>Changes in Accelerated Depreciation and Investment Tax Credit</a:t>
            </a:r>
          </a:p>
          <a:p>
            <a:pPr lvl="1"/>
            <a:r>
              <a:rPr lang="en-US" smtClean="0"/>
              <a:t>Tariffs on Chinese Solar and Wind Manufacturers</a:t>
            </a:r>
          </a:p>
          <a:p>
            <a:r>
              <a:rPr lang="en-US" smtClean="0"/>
              <a:t>Europe</a:t>
            </a:r>
          </a:p>
          <a:p>
            <a:pPr lvl="1"/>
            <a:r>
              <a:rPr lang="en-US" smtClean="0"/>
              <a:t>Declines in Feed-in Tariffs particularly for Solar</a:t>
            </a:r>
          </a:p>
          <a:p>
            <a:pPr lvl="1"/>
            <a:r>
              <a:rPr lang="en-US" smtClean="0"/>
              <a:t>Retroactive Changes in Feed-in Tariffs and Taxes</a:t>
            </a:r>
          </a:p>
          <a:p>
            <a:r>
              <a:rPr lang="en-US" smtClean="0"/>
              <a:t>China</a:t>
            </a:r>
          </a:p>
          <a:p>
            <a:pPr lvl="1"/>
            <a:r>
              <a:rPr lang="en-US" smtClean="0"/>
              <a:t>Change in Development Strategy because of Transmission Constraints</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Trends in Solar Capital Cost</a:t>
            </a:r>
          </a:p>
        </p:txBody>
      </p:sp>
      <p:pic>
        <p:nvPicPr>
          <p:cNvPr id="26627" name="Picture 2"/>
          <p:cNvPicPr>
            <a:picLocks noGrp="1" noChangeAspect="1" noChangeArrowheads="1"/>
          </p:cNvPicPr>
          <p:nvPr>
            <p:ph idx="1"/>
          </p:nvPr>
        </p:nvPicPr>
        <p:blipFill>
          <a:blip r:embed="rId2" cstate="print"/>
          <a:srcRect/>
          <a:stretch>
            <a:fillRect/>
          </a:stretch>
        </p:blipFill>
        <p:spPr>
          <a:xfrm>
            <a:off x="685800" y="1219200"/>
            <a:ext cx="7081838" cy="5029200"/>
          </a:xfrm>
        </p:spPr>
      </p:pic>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Spanish Solar without Subsidies</a:t>
            </a:r>
          </a:p>
        </p:txBody>
      </p:sp>
      <p:sp>
        <p:nvSpPr>
          <p:cNvPr id="27651" name="Content Placeholder 3"/>
          <p:cNvSpPr>
            <a:spLocks noGrp="1"/>
          </p:cNvSpPr>
          <p:nvPr>
            <p:ph idx="1"/>
          </p:nvPr>
        </p:nvSpPr>
        <p:spPr/>
        <p:txBody>
          <a:bodyPr/>
          <a:lstStyle/>
          <a:p>
            <a:r>
              <a:rPr lang="en-US" sz="1600" smtClean="0"/>
              <a:t>Germany’s Gehrlicher Solar has inked a preliminary deal to build a 250MW PV project in Spain with no subsidies. </a:t>
            </a:r>
          </a:p>
          <a:p>
            <a:r>
              <a:rPr lang="en-US" sz="1600" smtClean="0"/>
              <a:t>Gehrlicher says it expects the development to unfold over three years, with construction to commence in late 2013 near the municipality of Talaván in the intensely sunny region of Extremadura.   The array will cost €250m ($328m), will cover 750 hectares and is expected to produce 400,000MWh of electricity each year, which will be sold directly to the market. </a:t>
            </a:r>
          </a:p>
          <a:p>
            <a:r>
              <a:rPr lang="en-US" sz="1600" b="1" smtClean="0"/>
              <a:t>Capacity Factor:  18.26%</a:t>
            </a:r>
          </a:p>
          <a:p>
            <a:r>
              <a:rPr lang="en-US" sz="1600" b="1" smtClean="0"/>
              <a:t>Cost per kW USD 1,312/kW</a:t>
            </a:r>
          </a:p>
          <a:p>
            <a:r>
              <a:rPr lang="en-US" sz="1600" smtClean="0"/>
              <a:t>But Gehrlicher unveiled a major investment programme for the region of Murcia late last year, and commissioning a 10MW array in Castile and León in February using modules from First Solar and SMA inverters.  Calling mega-projects like the 250MW development “the future of the sector”, Guillermo Barea, chief executive of Gehrlicher España, claims the deal represents “a message of optimism” that PV will increasingly become competitive in the absence of subsidies in Europe. </a:t>
            </a:r>
          </a:p>
          <a:p>
            <a:r>
              <a:rPr lang="en-US" sz="1600" smtClean="0"/>
              <a:t>Published: Tuesday, April 10 2012</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ctrTitle"/>
          </p:nvPr>
        </p:nvSpPr>
        <p:spPr/>
        <p:txBody>
          <a:bodyPr/>
          <a:lstStyle/>
          <a:p>
            <a:r>
              <a:rPr lang="en-US"/>
              <a:t>General Terms and Context of Electricity  Analysis</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lstStyle/>
          <a:p>
            <a:r>
              <a:rPr lang="en-US" smtClean="0"/>
              <a:t>Review of Some General Terms Used in the Course</a:t>
            </a:r>
          </a:p>
        </p:txBody>
      </p:sp>
      <p:sp>
        <p:nvSpPr>
          <p:cNvPr id="29699" name="Content Placeholder 3"/>
          <p:cNvSpPr>
            <a:spLocks noGrp="1"/>
          </p:cNvSpPr>
          <p:nvPr>
            <p:ph idx="4294967295"/>
          </p:nvPr>
        </p:nvSpPr>
        <p:spPr>
          <a:xfrm>
            <a:off x="762000" y="1295400"/>
            <a:ext cx="7848600" cy="5029200"/>
          </a:xfrm>
        </p:spPr>
        <p:txBody>
          <a:bodyPr/>
          <a:lstStyle/>
          <a:p>
            <a:r>
              <a:rPr lang="en-US" sz="1600" smtClean="0"/>
              <a:t>Cost of Project and overnight cost:   $/kW</a:t>
            </a:r>
          </a:p>
          <a:p>
            <a:r>
              <a:rPr lang="en-US" sz="1600" smtClean="0"/>
              <a:t>Balance of System Costs for Wind and Solar</a:t>
            </a:r>
          </a:p>
          <a:p>
            <a:r>
              <a:rPr lang="en-US" sz="1600" smtClean="0"/>
              <a:t>Operation and Maintenance Cost:  Cost/kW/Year or Cost/MWH</a:t>
            </a:r>
          </a:p>
          <a:p>
            <a:r>
              <a:rPr lang="en-US" sz="1600" smtClean="0"/>
              <a:t>Levelized Cost of Electricity: $/MWH</a:t>
            </a:r>
          </a:p>
          <a:p>
            <a:r>
              <a:rPr lang="en-US" sz="1600" smtClean="0"/>
              <a:t>Merchant Price of Electricity: $/MWH</a:t>
            </a:r>
          </a:p>
          <a:p>
            <a:r>
              <a:rPr lang="en-US" sz="1600" smtClean="0"/>
              <a:t>Net Metering Prices: $/MWH</a:t>
            </a:r>
          </a:p>
          <a:p>
            <a:r>
              <a:rPr lang="en-US" sz="1600" smtClean="0"/>
              <a:t>Capacity Factor: Percent</a:t>
            </a:r>
          </a:p>
          <a:p>
            <a:r>
              <a:rPr lang="en-US" sz="1600" smtClean="0"/>
              <a:t>Availability Factor: Percent</a:t>
            </a:r>
          </a:p>
          <a:p>
            <a:r>
              <a:rPr lang="en-US" sz="1600" smtClean="0"/>
              <a:t>Load Factor: Percent</a:t>
            </a:r>
          </a:p>
          <a:p>
            <a:r>
              <a:rPr lang="en-US" sz="1600" smtClean="0"/>
              <a:t>Carrying Charge Percent</a:t>
            </a:r>
          </a:p>
          <a:p>
            <a:r>
              <a:rPr lang="en-US" sz="1600" smtClean="0"/>
              <a:t>Development and Construction Period</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Capacity Factor of Technologies</a:t>
            </a:r>
            <a:endParaRPr lang="en-US" dirty="0"/>
          </a:p>
        </p:txBody>
      </p:sp>
      <p:graphicFrame>
        <p:nvGraphicFramePr>
          <p:cNvPr id="4" name="Content Placeholder 3"/>
          <p:cNvGraphicFramePr>
            <a:graphicFrameLocks noGrp="1"/>
          </p:cNvGraphicFramePr>
          <p:nvPr>
            <p:ph idx="1"/>
          </p:nvPr>
        </p:nvGraphicFramePr>
        <p:xfrm>
          <a:off x="685800" y="1600200"/>
          <a:ext cx="7848600" cy="4648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Detailed Terms for Renewable Projects</a:t>
            </a:r>
          </a:p>
        </p:txBody>
      </p:sp>
      <p:sp>
        <p:nvSpPr>
          <p:cNvPr id="30723" name="Rectangle 3"/>
          <p:cNvSpPr>
            <a:spLocks noGrp="1" noChangeArrowheads="1"/>
          </p:cNvSpPr>
          <p:nvPr>
            <p:ph type="body" idx="1"/>
          </p:nvPr>
        </p:nvSpPr>
        <p:spPr>
          <a:xfrm>
            <a:off x="762000" y="1295400"/>
            <a:ext cx="7620000" cy="4800600"/>
          </a:xfrm>
        </p:spPr>
        <p:txBody>
          <a:bodyPr/>
          <a:lstStyle/>
          <a:p>
            <a:pPr>
              <a:lnSpc>
                <a:spcPct val="80000"/>
              </a:lnSpc>
            </a:pPr>
            <a:r>
              <a:rPr lang="en-US" sz="1600" smtClean="0"/>
              <a:t>P50, P90, P99 etc.</a:t>
            </a:r>
          </a:p>
          <a:p>
            <a:pPr lvl="1">
              <a:lnSpc>
                <a:spcPct val="80000"/>
              </a:lnSpc>
            </a:pPr>
            <a:r>
              <a:rPr lang="en-US" sz="1600" smtClean="0"/>
              <a:t>Measures the chances that the capacity factor of a project will be below or equal to the stated level.  P99 will be a lower capacity factor than P50.</a:t>
            </a:r>
          </a:p>
          <a:p>
            <a:pPr>
              <a:lnSpc>
                <a:spcPct val="80000"/>
              </a:lnSpc>
            </a:pPr>
            <a:r>
              <a:rPr lang="en-US" sz="1600" smtClean="0"/>
              <a:t>1 Year P90 versus 10 Year P90</a:t>
            </a:r>
          </a:p>
          <a:p>
            <a:pPr>
              <a:lnSpc>
                <a:spcPct val="80000"/>
              </a:lnSpc>
            </a:pPr>
            <a:r>
              <a:rPr lang="en-US" sz="1600" smtClean="0"/>
              <a:t>Feed-in Tariff</a:t>
            </a:r>
          </a:p>
          <a:p>
            <a:pPr lvl="1">
              <a:lnSpc>
                <a:spcPct val="80000"/>
              </a:lnSpc>
            </a:pPr>
            <a:r>
              <a:rPr lang="en-US" sz="1600" smtClean="0"/>
              <a:t>A fixed price offered by the government for specific types of renewable capacity over a given term.  Can be related to market prices and/or have inflation.</a:t>
            </a:r>
          </a:p>
          <a:p>
            <a:pPr>
              <a:lnSpc>
                <a:spcPct val="80000"/>
              </a:lnSpc>
            </a:pPr>
            <a:r>
              <a:rPr lang="en-US" sz="1600" smtClean="0"/>
              <a:t>Avoided Cost (LRMC or SRMC)</a:t>
            </a:r>
          </a:p>
          <a:p>
            <a:pPr lvl="1">
              <a:lnSpc>
                <a:spcPct val="80000"/>
              </a:lnSpc>
            </a:pPr>
            <a:r>
              <a:rPr lang="en-US" sz="1600" smtClean="0"/>
              <a:t>The amount by which renewable technologies should be less than in order to be economic.  Could be long-term or short-term.</a:t>
            </a:r>
          </a:p>
          <a:p>
            <a:pPr>
              <a:lnSpc>
                <a:spcPct val="80000"/>
              </a:lnSpc>
            </a:pPr>
            <a:r>
              <a:rPr lang="en-US" sz="1600" smtClean="0"/>
              <a:t>Grid Parity</a:t>
            </a:r>
          </a:p>
          <a:p>
            <a:pPr>
              <a:lnSpc>
                <a:spcPct val="80000"/>
              </a:lnSpc>
            </a:pPr>
            <a:r>
              <a:rPr lang="en-US" sz="1600" smtClean="0"/>
              <a:t>LCOE – Levelized cost of electricity</a:t>
            </a:r>
          </a:p>
          <a:p>
            <a:pPr>
              <a:lnSpc>
                <a:spcPct val="80000"/>
              </a:lnSpc>
            </a:pPr>
            <a:r>
              <a:rPr lang="en-US" sz="1600" smtClean="0"/>
              <a:t>Market Value of Capacity and Capacity Prices</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Other Terms</a:t>
            </a:r>
          </a:p>
        </p:txBody>
      </p:sp>
      <p:sp>
        <p:nvSpPr>
          <p:cNvPr id="31747" name="Content Placeholder 2"/>
          <p:cNvSpPr>
            <a:spLocks noGrp="1"/>
          </p:cNvSpPr>
          <p:nvPr>
            <p:ph idx="1"/>
          </p:nvPr>
        </p:nvSpPr>
        <p:spPr/>
        <p:txBody>
          <a:bodyPr/>
          <a:lstStyle/>
          <a:p>
            <a:pPr>
              <a:lnSpc>
                <a:spcPct val="80000"/>
              </a:lnSpc>
            </a:pPr>
            <a:r>
              <a:rPr lang="en-US" smtClean="0"/>
              <a:t>Power Curve</a:t>
            </a:r>
          </a:p>
          <a:p>
            <a:pPr lvl="1">
              <a:lnSpc>
                <a:spcPct val="80000"/>
              </a:lnSpc>
            </a:pPr>
            <a:r>
              <a:rPr lang="en-US" smtClean="0"/>
              <a:t>Relationship between wind speed and electric power – related to the cubic relationship between wind and efficiency</a:t>
            </a:r>
          </a:p>
          <a:p>
            <a:pPr>
              <a:lnSpc>
                <a:spcPct val="80000"/>
              </a:lnSpc>
            </a:pPr>
            <a:r>
              <a:rPr lang="en-US" smtClean="0"/>
              <a:t>Flow rate, Head and Gravitational Constant in Hydro Power</a:t>
            </a:r>
          </a:p>
          <a:p>
            <a:pPr>
              <a:lnSpc>
                <a:spcPct val="80000"/>
              </a:lnSpc>
            </a:pPr>
            <a:r>
              <a:rPr lang="en-US" smtClean="0"/>
              <a:t>Tipping Fees, Heat Rate</a:t>
            </a:r>
          </a:p>
          <a:p>
            <a:pPr>
              <a:lnSpc>
                <a:spcPct val="80000"/>
              </a:lnSpc>
            </a:pPr>
            <a:r>
              <a:rPr lang="en-US" smtClean="0"/>
              <a:t>Clean Development Mechanism (CDM)</a:t>
            </a:r>
          </a:p>
          <a:p>
            <a:r>
              <a:rPr lang="en-US" smtClean="0"/>
              <a:t>Met Mast, Wiebull Distribution</a:t>
            </a:r>
          </a:p>
          <a:p>
            <a:r>
              <a:rPr lang="en-US" smtClean="0"/>
              <a:t>Value Chain</a:t>
            </a:r>
          </a:p>
          <a:p>
            <a:r>
              <a:rPr lang="en-US" smtClean="0"/>
              <a:t>Flip Structures, Production Tax Credits and Investment Tax Credits</a:t>
            </a: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Clean Development Mechanism</a:t>
            </a:r>
          </a:p>
        </p:txBody>
      </p:sp>
      <p:sp>
        <p:nvSpPr>
          <p:cNvPr id="32771" name="Rectangle 3"/>
          <p:cNvSpPr>
            <a:spLocks noGrp="1" noChangeArrowheads="1"/>
          </p:cNvSpPr>
          <p:nvPr>
            <p:ph type="body" idx="1"/>
          </p:nvPr>
        </p:nvSpPr>
        <p:spPr>
          <a:xfrm>
            <a:off x="533400" y="1371600"/>
            <a:ext cx="7848600" cy="4648200"/>
          </a:xfrm>
        </p:spPr>
        <p:txBody>
          <a:bodyPr/>
          <a:lstStyle/>
          <a:p>
            <a:r>
              <a:rPr lang="en-US" sz="1600" smtClean="0"/>
              <a:t>Countries can meet part of their caps using certified emission reductions from qualified projects in developing countries.</a:t>
            </a:r>
          </a:p>
          <a:p>
            <a:pPr lvl="1"/>
            <a:r>
              <a:rPr lang="en-US" sz="1600" smtClean="0"/>
              <a:t>Reductions must be “real” and “additional”</a:t>
            </a:r>
          </a:p>
          <a:p>
            <a:pPr lvl="1"/>
            <a:r>
              <a:rPr lang="en-US" sz="1600" smtClean="0"/>
              <a:t>Computing emission reductions</a:t>
            </a:r>
          </a:p>
          <a:p>
            <a:pPr lvl="2"/>
            <a:r>
              <a:rPr lang="en-US" sz="1400" smtClean="0"/>
              <a:t>Baseline without clean project</a:t>
            </a:r>
          </a:p>
          <a:p>
            <a:pPr lvl="2"/>
            <a:r>
              <a:rPr lang="en-US" sz="1400" smtClean="0"/>
              <a:t>Less: Actual</a:t>
            </a:r>
          </a:p>
          <a:p>
            <a:pPr lvl="2"/>
            <a:r>
              <a:rPr lang="en-US" sz="1400" smtClean="0"/>
              <a:t>Equals Emission Reductions</a:t>
            </a:r>
          </a:p>
          <a:p>
            <a:pPr lvl="1"/>
            <a:r>
              <a:rPr lang="en-US" sz="1600" smtClean="0"/>
              <a:t>Approvals from the Emissions Board</a:t>
            </a:r>
          </a:p>
          <a:p>
            <a:pPr lvl="2"/>
            <a:r>
              <a:rPr lang="en-US" sz="1400" smtClean="0"/>
              <a:t>Must demonstrate that the project would not have happened anyway.</a:t>
            </a:r>
          </a:p>
          <a:p>
            <a:pPr lvl="2"/>
            <a:r>
              <a:rPr lang="en-US" sz="1400" smtClean="0"/>
              <a:t>At present, the CDM Executive Board deems a project additional if its proponents can document that realistic alternative scenarios to the proposed project would be more economically attractive or that the project faces barriers that CDM helps it overcome.</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KPI’s Specific to Renewable Technologies</a:t>
            </a:r>
          </a:p>
        </p:txBody>
      </p:sp>
      <p:sp>
        <p:nvSpPr>
          <p:cNvPr id="7171" name="Content Placeholder 2"/>
          <p:cNvSpPr>
            <a:spLocks noGrp="1"/>
          </p:cNvSpPr>
          <p:nvPr>
            <p:ph idx="1"/>
          </p:nvPr>
        </p:nvSpPr>
        <p:spPr>
          <a:xfrm>
            <a:off x="609600" y="1371600"/>
            <a:ext cx="7848600" cy="4648200"/>
          </a:xfrm>
        </p:spPr>
        <p:txBody>
          <a:bodyPr/>
          <a:lstStyle/>
          <a:p>
            <a:r>
              <a:rPr lang="en-US" sz="1400" smtClean="0"/>
              <a:t>On-Shore Wind KPI’s</a:t>
            </a:r>
          </a:p>
          <a:p>
            <a:pPr lvl="1"/>
            <a:r>
              <a:rPr lang="en-US" sz="1400" smtClean="0"/>
              <a:t>Problems in accurately measuring capacity factor with P50, P75, P90, etc.</a:t>
            </a:r>
          </a:p>
          <a:p>
            <a:pPr lvl="1"/>
            <a:r>
              <a:rPr lang="en-US" sz="1400" smtClean="0"/>
              <a:t>Lower cost turbines from China, but banks unwilling to finance  because of short operating history.</a:t>
            </a:r>
          </a:p>
          <a:p>
            <a:r>
              <a:rPr lang="en-US" sz="1400" smtClean="0"/>
              <a:t>Off-Shore Wind KPI’s</a:t>
            </a:r>
          </a:p>
          <a:p>
            <a:pPr lvl="1"/>
            <a:r>
              <a:rPr lang="en-US" sz="1400" smtClean="0"/>
              <a:t>High cost of construction and construction risks</a:t>
            </a:r>
          </a:p>
          <a:p>
            <a:pPr lvl="1"/>
            <a:r>
              <a:rPr lang="en-US" sz="1400" smtClean="0"/>
              <a:t>Problems with plant availability</a:t>
            </a:r>
          </a:p>
          <a:p>
            <a:r>
              <a:rPr lang="en-US" sz="1400" smtClean="0"/>
              <a:t>Solar PV KPI’s</a:t>
            </a:r>
          </a:p>
          <a:p>
            <a:pPr lvl="1"/>
            <a:r>
              <a:rPr lang="en-US" sz="1400" smtClean="0"/>
              <a:t>Dramatic declines in cost of solar power and difficult trends to predict</a:t>
            </a:r>
          </a:p>
          <a:p>
            <a:pPr lvl="1"/>
            <a:r>
              <a:rPr lang="en-US" sz="1400" smtClean="0"/>
              <a:t>Problems with solar contracts that guarantee power degradation because of financial instability of solar manufacturing companies</a:t>
            </a:r>
          </a:p>
          <a:p>
            <a:r>
              <a:rPr lang="en-US" sz="1400" smtClean="0"/>
              <a:t>Biomass</a:t>
            </a:r>
          </a:p>
          <a:p>
            <a:pPr lvl="1"/>
            <a:r>
              <a:rPr lang="en-US" sz="1400" smtClean="0"/>
              <a:t>Difficulty in predicting prices of biomass (wood, bagas, biodiesel) because of local production.</a:t>
            </a:r>
          </a:p>
        </p:txBody>
      </p:sp>
    </p:spTree>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Value Drivers for Renewable Projects</a:t>
            </a:r>
          </a:p>
        </p:txBody>
      </p:sp>
      <p:sp>
        <p:nvSpPr>
          <p:cNvPr id="33795" name="Rectangle 3"/>
          <p:cNvSpPr>
            <a:spLocks noGrp="1" noChangeArrowheads="1"/>
          </p:cNvSpPr>
          <p:nvPr>
            <p:ph type="body" idx="1"/>
          </p:nvPr>
        </p:nvSpPr>
        <p:spPr>
          <a:xfrm>
            <a:off x="609600" y="1295400"/>
            <a:ext cx="7848600" cy="4648200"/>
          </a:xfrm>
        </p:spPr>
        <p:txBody>
          <a:bodyPr/>
          <a:lstStyle/>
          <a:p>
            <a:pPr>
              <a:lnSpc>
                <a:spcPct val="90000"/>
              </a:lnSpc>
            </a:pPr>
            <a:r>
              <a:rPr lang="en-US" sz="1200" smtClean="0"/>
              <a:t>Capital Costs</a:t>
            </a:r>
          </a:p>
          <a:p>
            <a:pPr lvl="1">
              <a:lnSpc>
                <a:spcPct val="90000"/>
              </a:lnSpc>
            </a:pPr>
            <a:r>
              <a:rPr lang="en-US" sz="1200" smtClean="0"/>
              <a:t>Forecasting </a:t>
            </a:r>
          </a:p>
          <a:p>
            <a:pPr lvl="1">
              <a:lnSpc>
                <a:spcPct val="90000"/>
              </a:lnSpc>
            </a:pPr>
            <a:r>
              <a:rPr lang="en-US" sz="1200" smtClean="0"/>
              <a:t>Trends</a:t>
            </a:r>
          </a:p>
          <a:p>
            <a:pPr>
              <a:lnSpc>
                <a:spcPct val="90000"/>
              </a:lnSpc>
            </a:pPr>
            <a:r>
              <a:rPr lang="en-US" sz="1200" smtClean="0"/>
              <a:t>Cost of Capital</a:t>
            </a:r>
          </a:p>
          <a:p>
            <a:pPr lvl="1">
              <a:lnSpc>
                <a:spcPct val="90000"/>
              </a:lnSpc>
            </a:pPr>
            <a:r>
              <a:rPr lang="en-US" sz="1200" smtClean="0"/>
              <a:t>Equity IRR Requirement</a:t>
            </a:r>
          </a:p>
          <a:p>
            <a:pPr lvl="1">
              <a:lnSpc>
                <a:spcPct val="90000"/>
              </a:lnSpc>
            </a:pPr>
            <a:r>
              <a:rPr lang="en-US" sz="1200" smtClean="0"/>
              <a:t>Debt Capacity and Terms</a:t>
            </a:r>
          </a:p>
          <a:p>
            <a:pPr lvl="1">
              <a:lnSpc>
                <a:spcPct val="90000"/>
              </a:lnSpc>
            </a:pPr>
            <a:r>
              <a:rPr lang="en-US" sz="1200" smtClean="0"/>
              <a:t>Re-financing</a:t>
            </a:r>
          </a:p>
          <a:p>
            <a:pPr>
              <a:lnSpc>
                <a:spcPct val="90000"/>
              </a:lnSpc>
            </a:pPr>
            <a:r>
              <a:rPr lang="en-US" sz="1200" smtClean="0"/>
              <a:t>Capacity Factor</a:t>
            </a:r>
          </a:p>
          <a:p>
            <a:pPr lvl="1">
              <a:lnSpc>
                <a:spcPct val="90000"/>
              </a:lnSpc>
            </a:pPr>
            <a:r>
              <a:rPr lang="en-US" sz="1200" smtClean="0"/>
              <a:t>Resource Assessment</a:t>
            </a:r>
          </a:p>
          <a:p>
            <a:pPr lvl="1">
              <a:lnSpc>
                <a:spcPct val="90000"/>
              </a:lnSpc>
            </a:pPr>
            <a:r>
              <a:rPr lang="en-US" sz="1200" smtClean="0"/>
              <a:t>Statistical Analysis</a:t>
            </a:r>
          </a:p>
          <a:p>
            <a:pPr>
              <a:lnSpc>
                <a:spcPct val="90000"/>
              </a:lnSpc>
            </a:pPr>
            <a:r>
              <a:rPr lang="en-US" sz="1200" smtClean="0"/>
              <a:t>Electricity Pricing</a:t>
            </a:r>
          </a:p>
          <a:p>
            <a:pPr lvl="1">
              <a:lnSpc>
                <a:spcPct val="90000"/>
              </a:lnSpc>
            </a:pPr>
            <a:r>
              <a:rPr lang="en-US" sz="1200" smtClean="0"/>
              <a:t>Feed-in Tariffs</a:t>
            </a:r>
          </a:p>
          <a:p>
            <a:pPr lvl="1">
              <a:lnSpc>
                <a:spcPct val="90000"/>
              </a:lnSpc>
            </a:pPr>
            <a:r>
              <a:rPr lang="en-US" sz="1200" smtClean="0"/>
              <a:t>Merchant Prices</a:t>
            </a:r>
          </a:p>
          <a:p>
            <a:pPr>
              <a:lnSpc>
                <a:spcPct val="90000"/>
              </a:lnSpc>
            </a:pPr>
            <a:r>
              <a:rPr lang="en-US" sz="1200" smtClean="0"/>
              <a:t>Operating Costs</a:t>
            </a:r>
          </a:p>
          <a:p>
            <a:pPr lvl="1">
              <a:lnSpc>
                <a:spcPct val="90000"/>
              </a:lnSpc>
            </a:pPr>
            <a:r>
              <a:rPr lang="en-US" sz="1200" smtClean="0"/>
              <a:t>Contracts</a:t>
            </a:r>
          </a:p>
          <a:p>
            <a:pPr lvl="1">
              <a:lnSpc>
                <a:spcPct val="90000"/>
              </a:lnSpc>
            </a:pPr>
            <a:r>
              <a:rPr lang="en-US" sz="1200" smtClean="0"/>
              <a:t>Extraordinary Maintenance</a:t>
            </a: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ctrTitle" idx="4294967295"/>
          </p:nvPr>
        </p:nvSpPr>
        <p:spPr>
          <a:xfrm>
            <a:off x="609600" y="4343400"/>
            <a:ext cx="7772400" cy="1470025"/>
          </a:xfrm>
          <a:solidFill>
            <a:srgbClr val="3366FF"/>
          </a:solidFill>
          <a:ln>
            <a:solidFill>
              <a:schemeClr val="bg1"/>
            </a:solidFill>
          </a:ln>
        </p:spPr>
        <p:txBody>
          <a:bodyPr/>
          <a:lstStyle/>
          <a:p>
            <a:pPr algn="ctr"/>
            <a:r>
              <a:rPr lang="en-US" sz="2800" smtClean="0">
                <a:solidFill>
                  <a:schemeClr val="bg1"/>
                </a:solidFill>
              </a:rPr>
              <a:t>Cost of Renewable Energy</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Capacity Costs from the EIA</a:t>
            </a:r>
          </a:p>
        </p:txBody>
      </p:sp>
      <p:pic>
        <p:nvPicPr>
          <p:cNvPr id="35843" name="Picture 4" descr="capacity_cost"/>
          <p:cNvPicPr>
            <a:picLocks noGrp="1" noChangeAspect="1" noChangeArrowheads="1"/>
          </p:cNvPicPr>
          <p:nvPr>
            <p:ph idx="1"/>
          </p:nvPr>
        </p:nvPicPr>
        <p:blipFill>
          <a:blip r:embed="rId2" cstate="print"/>
          <a:srcRect/>
          <a:stretch>
            <a:fillRect/>
          </a:stretch>
        </p:blipFill>
        <p:spPr>
          <a:xfrm>
            <a:off x="533400" y="1243013"/>
            <a:ext cx="8229600" cy="5067300"/>
          </a:xfrm>
        </p:spPr>
      </p:pic>
      <p:sp>
        <p:nvSpPr>
          <p:cNvPr id="35844" name="TextBox 3"/>
          <p:cNvSpPr txBox="1">
            <a:spLocks noChangeArrowheads="1"/>
          </p:cNvSpPr>
          <p:nvPr/>
        </p:nvSpPr>
        <p:spPr bwMode="auto">
          <a:xfrm>
            <a:off x="6629400" y="304800"/>
            <a:ext cx="1981200" cy="646113"/>
          </a:xfrm>
          <a:prstGeom prst="rect">
            <a:avLst/>
          </a:prstGeom>
          <a:solidFill>
            <a:srgbClr val="FFFF00"/>
          </a:solidFill>
          <a:ln w="9525">
            <a:noFill/>
            <a:miter lim="800000"/>
            <a:headEnd/>
            <a:tailEnd/>
          </a:ln>
        </p:spPr>
        <p:txBody>
          <a:bodyPr>
            <a:spAutoFit/>
          </a:bodyPr>
          <a:lstStyle/>
          <a:p>
            <a:r>
              <a:rPr lang="en-US"/>
              <a:t>Automatic Updates of downloads from excel files.</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Background on the Cost of Renewable Technologies</a:t>
            </a:r>
          </a:p>
        </p:txBody>
      </p:sp>
      <p:sp>
        <p:nvSpPr>
          <p:cNvPr id="36867" name="Content Placeholder 2"/>
          <p:cNvSpPr>
            <a:spLocks noGrp="1"/>
          </p:cNvSpPr>
          <p:nvPr>
            <p:ph idx="1"/>
          </p:nvPr>
        </p:nvSpPr>
        <p:spPr/>
        <p:txBody>
          <a:bodyPr/>
          <a:lstStyle/>
          <a:p>
            <a:r>
              <a:rPr lang="en-US" smtClean="0"/>
              <a:t>Capital cost versus operating costs of different technologies</a:t>
            </a:r>
          </a:p>
          <a:p>
            <a:r>
              <a:rPr lang="en-US" smtClean="0"/>
              <a:t>Cost data from the EIA and IEA</a:t>
            </a:r>
          </a:p>
          <a:p>
            <a:r>
              <a:rPr lang="en-US" smtClean="0"/>
              <a:t>Fuel price trends</a:t>
            </a:r>
          </a:p>
          <a:p>
            <a:r>
              <a:rPr lang="en-US" smtClean="0"/>
              <a:t>Wind versus NGCC example</a:t>
            </a:r>
          </a:p>
          <a:p>
            <a:endParaRPr lang="en-US" smtClean="0"/>
          </a:p>
          <a:p>
            <a:r>
              <a:rPr lang="en-US" smtClean="0"/>
              <a:t>Break even fuel cost</a:t>
            </a:r>
          </a:p>
          <a:p>
            <a:r>
              <a:rPr lang="en-US" smtClean="0"/>
              <a:t>Break even cost of capital</a:t>
            </a:r>
          </a:p>
          <a:p>
            <a:endParaRPr lang="en-US" smtClean="0"/>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Why Analyse Carrying Charges</a:t>
            </a:r>
          </a:p>
        </p:txBody>
      </p:sp>
      <p:sp>
        <p:nvSpPr>
          <p:cNvPr id="37891" name="Rectangle 3"/>
          <p:cNvSpPr>
            <a:spLocks noGrp="1" noChangeArrowheads="1"/>
          </p:cNvSpPr>
          <p:nvPr>
            <p:ph type="body" idx="1"/>
          </p:nvPr>
        </p:nvSpPr>
        <p:spPr/>
        <p:txBody>
          <a:bodyPr/>
          <a:lstStyle/>
          <a:p>
            <a:r>
              <a:rPr lang="en-US" smtClean="0"/>
              <a:t>Importance of Carrying Charges to Electricity Generation Analysis – necessary for much of the subsequent analysis</a:t>
            </a:r>
          </a:p>
          <a:p>
            <a:pPr lvl="1"/>
            <a:r>
              <a:rPr lang="en-US" smtClean="0"/>
              <a:t>Required for Screening Analysis</a:t>
            </a:r>
          </a:p>
          <a:p>
            <a:pPr lvl="1"/>
            <a:r>
              <a:rPr lang="en-US" smtClean="0"/>
              <a:t>Required for Marginal Cost Analysis</a:t>
            </a:r>
          </a:p>
          <a:p>
            <a:pPr lvl="1"/>
            <a:r>
              <a:rPr lang="en-US" smtClean="0"/>
              <a:t>Importance in Technology Choice</a:t>
            </a:r>
          </a:p>
          <a:p>
            <a:pPr lvl="1"/>
            <a:r>
              <a:rPr lang="en-US" smtClean="0"/>
              <a:t>Difficulty in Computing Cost of Capital</a:t>
            </a:r>
          </a:p>
          <a:p>
            <a:pPr lvl="1"/>
            <a:r>
              <a:rPr lang="en-US" smtClean="0"/>
              <a:t>Distortions in Cost of Capital from Government Policy</a:t>
            </a:r>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Cost of Capital and Carrying Charges</a:t>
            </a:r>
          </a:p>
        </p:txBody>
      </p:sp>
      <p:sp>
        <p:nvSpPr>
          <p:cNvPr id="38915" name="Rectangle 3"/>
          <p:cNvSpPr>
            <a:spLocks noGrp="1" noChangeArrowheads="1"/>
          </p:cNvSpPr>
          <p:nvPr>
            <p:ph type="body" idx="1"/>
          </p:nvPr>
        </p:nvSpPr>
        <p:spPr/>
        <p:txBody>
          <a:bodyPr/>
          <a:lstStyle/>
          <a:p>
            <a:r>
              <a:rPr lang="en-US" smtClean="0"/>
              <a:t>Carrying charges are the total amount of revenue required to repay investors and to pay taxes relative to the total capacity or relative to the amount invested in the plant.</a:t>
            </a:r>
          </a:p>
          <a:p>
            <a:r>
              <a:rPr lang="en-US" smtClean="0"/>
              <a:t>The next two slides illustrate the difference in capacity cost per kW and the difference in carrying costs as a percent of the total capital cost of the project.</a:t>
            </a:r>
          </a:p>
          <a:p>
            <a:r>
              <a:rPr lang="en-US" smtClean="0"/>
              <a:t>By making different assumptions with respect to debt and equity capital costs and percentage, there is a big difference in the required capital cost.</a:t>
            </a:r>
          </a:p>
          <a:p>
            <a:r>
              <a:rPr lang="en-US" smtClean="0"/>
              <a:t>Further, there is a big difference in carrying charges depending on whether a regulatory approach or a project finance de-regulate approach is assumed.</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r>
              <a:rPr lang="en-US" smtClean="0"/>
              <a:t>Importance of Structuring Issues Given the High Capital Cost Relative to Total Cost</a:t>
            </a:r>
          </a:p>
        </p:txBody>
      </p:sp>
      <p:sp>
        <p:nvSpPr>
          <p:cNvPr id="39939" name="Rectangle 3"/>
          <p:cNvSpPr>
            <a:spLocks noGrp="1" noChangeArrowheads="1"/>
          </p:cNvSpPr>
          <p:nvPr>
            <p:ph type="body" sz="half" idx="4294967295"/>
          </p:nvPr>
        </p:nvSpPr>
        <p:spPr>
          <a:xfrm>
            <a:off x="762000" y="1524000"/>
            <a:ext cx="3429000" cy="4572000"/>
          </a:xfrm>
        </p:spPr>
        <p:txBody>
          <a:bodyPr/>
          <a:lstStyle/>
          <a:p>
            <a:pPr marL="227013">
              <a:lnSpc>
                <a:spcPct val="80000"/>
              </a:lnSpc>
            </a:pPr>
            <a:r>
              <a:rPr lang="en-US" sz="2000" smtClean="0"/>
              <a:t>Capital Intensity</a:t>
            </a:r>
          </a:p>
          <a:p>
            <a:pPr marL="395288" lvl="1" indent="-53975">
              <a:lnSpc>
                <a:spcPct val="80000"/>
              </a:lnSpc>
            </a:pPr>
            <a:r>
              <a:rPr lang="en-US" sz="2000" smtClean="0"/>
              <a:t>The adjacent graph shows the capital intensity of Wind versus Natural Gas (natural gas is from a utility presentation and is lower because of the high amount of fuel costs in the total)</a:t>
            </a:r>
          </a:p>
        </p:txBody>
      </p:sp>
      <p:pic>
        <p:nvPicPr>
          <p:cNvPr id="39940" name="Picture 4"/>
          <p:cNvPicPr>
            <a:picLocks noGrp="1" noChangeAspect="1" noChangeArrowheads="1"/>
          </p:cNvPicPr>
          <p:nvPr>
            <p:ph sz="half" idx="4294967295"/>
          </p:nvPr>
        </p:nvPicPr>
        <p:blipFill>
          <a:blip r:embed="rId2" cstate="print"/>
          <a:srcRect/>
          <a:stretch>
            <a:fillRect/>
          </a:stretch>
        </p:blipFill>
        <p:spPr>
          <a:xfrm>
            <a:off x="4572000" y="2590800"/>
            <a:ext cx="4267200" cy="2917825"/>
          </a:xfrm>
        </p:spPr>
      </p:pic>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Importance of Cost of Capital for Renewable Projects</a:t>
            </a:r>
          </a:p>
        </p:txBody>
      </p:sp>
      <p:pic>
        <p:nvPicPr>
          <p:cNvPr id="40963" name="Picture 3"/>
          <p:cNvPicPr>
            <a:picLocks noGrp="1" noChangeAspect="1" noChangeArrowheads="1"/>
          </p:cNvPicPr>
          <p:nvPr>
            <p:ph type="body" idx="1"/>
          </p:nvPr>
        </p:nvPicPr>
        <p:blipFill>
          <a:blip r:embed="rId2" cstate="print"/>
          <a:srcRect/>
          <a:stretch>
            <a:fillRect/>
          </a:stretch>
        </p:blipFill>
        <p:spPr>
          <a:xfrm>
            <a:off x="228600" y="1447800"/>
            <a:ext cx="5334000" cy="4670425"/>
          </a:xfrm>
        </p:spPr>
      </p:pic>
      <p:sp>
        <p:nvSpPr>
          <p:cNvPr id="40964" name="Text Box 4"/>
          <p:cNvSpPr txBox="1">
            <a:spLocks noChangeArrowheads="1"/>
          </p:cNvSpPr>
          <p:nvPr/>
        </p:nvSpPr>
        <p:spPr bwMode="auto">
          <a:xfrm>
            <a:off x="5486400" y="2438400"/>
            <a:ext cx="3352800" cy="2032000"/>
          </a:xfrm>
          <a:prstGeom prst="rect">
            <a:avLst/>
          </a:prstGeom>
          <a:noFill/>
          <a:ln w="9525">
            <a:noFill/>
            <a:miter lim="800000"/>
            <a:headEnd/>
            <a:tailEnd/>
          </a:ln>
        </p:spPr>
        <p:txBody>
          <a:bodyPr>
            <a:spAutoFit/>
          </a:bodyPr>
          <a:lstStyle/>
          <a:p>
            <a:pPr>
              <a:spcBef>
                <a:spcPct val="50000"/>
              </a:spcBef>
            </a:pPr>
            <a:r>
              <a:rPr lang="en-US" sz="1800"/>
              <a:t>Note the difference in cost variation between the Solar and the Natural Gas Plants</a:t>
            </a:r>
          </a:p>
          <a:p>
            <a:pPr>
              <a:spcBef>
                <a:spcPct val="50000"/>
              </a:spcBef>
            </a:pPr>
            <a:endParaRPr lang="en-US" sz="1800"/>
          </a:p>
          <a:p>
            <a:pPr>
              <a:spcBef>
                <a:spcPct val="50000"/>
              </a:spcBef>
            </a:pPr>
            <a:r>
              <a:rPr lang="en-US" sz="1800"/>
              <a:t>In this graph, each technology begins at an index of 100</a:t>
            </a: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Comparative Levelized Cost</a:t>
            </a:r>
          </a:p>
        </p:txBody>
      </p:sp>
      <p:pic>
        <p:nvPicPr>
          <p:cNvPr id="41987" name="Picture 2"/>
          <p:cNvPicPr>
            <a:picLocks noGrp="1" noChangeAspect="1" noChangeArrowheads="1"/>
          </p:cNvPicPr>
          <p:nvPr>
            <p:ph idx="1"/>
          </p:nvPr>
        </p:nvPicPr>
        <p:blipFill>
          <a:blip r:embed="rId2" cstate="print"/>
          <a:srcRect/>
          <a:stretch>
            <a:fillRect/>
          </a:stretch>
        </p:blipFill>
        <p:spPr>
          <a:xfrm>
            <a:off x="533400" y="1295400"/>
            <a:ext cx="8210550" cy="4948238"/>
          </a:xfrm>
        </p:spPr>
      </p:pic>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smtClean="0"/>
              <a:t>Factors that Drive Levelized Cost</a:t>
            </a:r>
          </a:p>
        </p:txBody>
      </p:sp>
      <p:pic>
        <p:nvPicPr>
          <p:cNvPr id="43011" name="Picture 2"/>
          <p:cNvPicPr>
            <a:picLocks noGrp="1" noChangeAspect="1" noChangeArrowheads="1"/>
          </p:cNvPicPr>
          <p:nvPr>
            <p:ph idx="1"/>
          </p:nvPr>
        </p:nvPicPr>
        <p:blipFill>
          <a:blip r:embed="rId2" cstate="print"/>
          <a:srcRect/>
          <a:stretch>
            <a:fillRect/>
          </a:stretch>
        </p:blipFill>
        <p:spPr>
          <a:xfrm>
            <a:off x="457200" y="2055813"/>
            <a:ext cx="8229600" cy="3614737"/>
          </a:xfrm>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KPI  Number 1: Electricity Prices from Renewable Technology Compared to Conventional Technologies</a:t>
            </a:r>
          </a:p>
        </p:txBody>
      </p:sp>
      <p:sp>
        <p:nvSpPr>
          <p:cNvPr id="8195" name="Content Placeholder 2"/>
          <p:cNvSpPr>
            <a:spLocks noGrp="1"/>
          </p:cNvSpPr>
          <p:nvPr>
            <p:ph idx="1"/>
          </p:nvPr>
        </p:nvSpPr>
        <p:spPr/>
        <p:txBody>
          <a:bodyPr/>
          <a:lstStyle/>
          <a:p>
            <a:r>
              <a:rPr lang="en-US" smtClean="0"/>
              <a:t>Costs of renewable technology are generally higher than prices of conventional technology because of high capital cost and low capacity factors (see below)</a:t>
            </a:r>
          </a:p>
          <a:p>
            <a:r>
              <a:rPr lang="en-US" smtClean="0"/>
              <a:t>For most places in the world, renewable technologies need a subsidy in order to be developed</a:t>
            </a:r>
          </a:p>
          <a:p>
            <a:pPr lvl="1"/>
            <a:r>
              <a:rPr lang="en-US" sz="1600" smtClean="0"/>
              <a:t>In Europe this has been a fixed power contract that has a higher price than the cost of producing electricity</a:t>
            </a:r>
          </a:p>
          <a:p>
            <a:pPr lvl="1"/>
            <a:r>
              <a:rPr lang="en-US" sz="1600" smtClean="0"/>
              <a:t>In the U.S. this has been accomplished with tax breaks and government grants</a:t>
            </a:r>
          </a:p>
          <a:p>
            <a:r>
              <a:rPr lang="en-US" smtClean="0"/>
              <a:t>Where the price of electricity is very high (such as the Caribbean) and wind or solar resources are good, renewable technologies can be competitive</a:t>
            </a:r>
          </a:p>
          <a:p>
            <a:r>
              <a:rPr lang="en-US" smtClean="0"/>
              <a:t>Renewable costs should include cost of back-up power </a:t>
            </a:r>
          </a:p>
        </p:txBody>
      </p:sp>
    </p:spTree>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t>Solar Levelized Cost</a:t>
            </a:r>
          </a:p>
        </p:txBody>
      </p:sp>
      <p:pic>
        <p:nvPicPr>
          <p:cNvPr id="44035" name="Picture 2"/>
          <p:cNvPicPr>
            <a:picLocks noGrp="1" noChangeAspect="1" noChangeArrowheads="1"/>
          </p:cNvPicPr>
          <p:nvPr>
            <p:ph idx="1"/>
          </p:nvPr>
        </p:nvPicPr>
        <p:blipFill>
          <a:blip r:embed="rId2" cstate="print"/>
          <a:srcRect/>
          <a:stretch>
            <a:fillRect/>
          </a:stretch>
        </p:blipFill>
        <p:spPr>
          <a:xfrm>
            <a:off x="762000" y="2389188"/>
            <a:ext cx="7620000" cy="2841625"/>
          </a:xfrm>
        </p:spPr>
      </p:pic>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Wind Levelized Cost</a:t>
            </a:r>
          </a:p>
        </p:txBody>
      </p:sp>
      <p:pic>
        <p:nvPicPr>
          <p:cNvPr id="45059" name="Picture 2"/>
          <p:cNvPicPr>
            <a:picLocks noGrp="1" noChangeAspect="1" noChangeArrowheads="1"/>
          </p:cNvPicPr>
          <p:nvPr>
            <p:ph idx="1"/>
          </p:nvPr>
        </p:nvPicPr>
        <p:blipFill>
          <a:blip r:embed="rId2" cstate="print"/>
          <a:srcRect/>
          <a:stretch>
            <a:fillRect/>
          </a:stretch>
        </p:blipFill>
        <p:spPr>
          <a:xfrm>
            <a:off x="762000" y="1562100"/>
            <a:ext cx="7620000" cy="4495800"/>
          </a:xfrm>
        </p:spPr>
      </p:pic>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mtClean="0"/>
              <a:t>Solar Levelized Cost and Grid Parity</a:t>
            </a:r>
            <a:endParaRPr lang="en-JM" smtClean="0"/>
          </a:p>
        </p:txBody>
      </p:sp>
      <p:pic>
        <p:nvPicPr>
          <p:cNvPr id="46083" name="Picture 2"/>
          <p:cNvPicPr>
            <a:picLocks noGrp="1" noChangeAspect="1" noChangeArrowheads="1"/>
          </p:cNvPicPr>
          <p:nvPr>
            <p:ph idx="1"/>
          </p:nvPr>
        </p:nvPicPr>
        <p:blipFill>
          <a:blip r:embed="rId2" cstate="print"/>
          <a:srcRect/>
          <a:stretch>
            <a:fillRect/>
          </a:stretch>
        </p:blipFill>
        <p:spPr>
          <a:xfrm>
            <a:off x="815975" y="1524000"/>
            <a:ext cx="7512050" cy="4572000"/>
          </a:xfrm>
        </p:spPr>
      </p:pic>
      <p:sp>
        <p:nvSpPr>
          <p:cNvPr id="46084" name="Rectangle 3"/>
          <p:cNvSpPr>
            <a:spLocks noChangeArrowheads="1"/>
          </p:cNvSpPr>
          <p:nvPr/>
        </p:nvSpPr>
        <p:spPr bwMode="auto">
          <a:xfrm>
            <a:off x="533400" y="5257800"/>
            <a:ext cx="8077200" cy="1200150"/>
          </a:xfrm>
          <a:prstGeom prst="rect">
            <a:avLst/>
          </a:prstGeom>
          <a:solidFill>
            <a:srgbClr val="FFFF00"/>
          </a:solidFill>
          <a:ln w="9525">
            <a:noFill/>
            <a:miter lim="800000"/>
            <a:headEnd/>
            <a:tailEnd/>
          </a:ln>
        </p:spPr>
        <p:txBody>
          <a:bodyPr>
            <a:spAutoFit/>
          </a:bodyPr>
          <a:lstStyle/>
          <a:p>
            <a:r>
              <a:rPr lang="en-JM" b="1">
                <a:hlinkClick r:id="rId3"/>
              </a:rPr>
              <a:t>Southern California Edison</a:t>
            </a:r>
            <a:r>
              <a:rPr lang="en-JM"/>
              <a:t> won approval for 20-year power purchase agreements (PPAs) with a SunPower unit for the output of three PV plants with total capacity of 711MW. They are the Quinto project, expected to begin generating in late 2014, and AVSP 1 and 2, with energy deliveries to begin in October 2016. The three projects are expected to generate 1,835GWh annually. </a:t>
            </a:r>
            <a:endParaRPr lang="en-US"/>
          </a:p>
          <a:p>
            <a:r>
              <a:rPr lang="en-JM"/>
              <a:t>The contracts are priced below the market price referent, a proxy for the 20-year cost of energy from a new-build 500MW combined-cycle gas plant, showing that solar has become competitive with fossil fuels in California. </a:t>
            </a:r>
            <a:endParaRPr lang="en-US"/>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Grid Parity and Levelized Cost of Electricity</a:t>
            </a:r>
          </a:p>
        </p:txBody>
      </p:sp>
      <p:pic>
        <p:nvPicPr>
          <p:cNvPr id="47107" name="Picture 3"/>
          <p:cNvPicPr>
            <a:picLocks noGrp="1" noChangeAspect="1" noChangeArrowheads="1"/>
          </p:cNvPicPr>
          <p:nvPr>
            <p:ph idx="1"/>
          </p:nvPr>
        </p:nvPicPr>
        <p:blipFill>
          <a:blip r:embed="rId2" cstate="print"/>
          <a:srcRect/>
          <a:stretch>
            <a:fillRect/>
          </a:stretch>
        </p:blipFill>
        <p:spPr>
          <a:xfrm>
            <a:off x="1371600" y="1371600"/>
            <a:ext cx="6102350" cy="4937125"/>
          </a:xfrm>
        </p:spPr>
      </p:pic>
      <p:sp>
        <p:nvSpPr>
          <p:cNvPr id="47108" name="TextBox 3"/>
          <p:cNvSpPr txBox="1">
            <a:spLocks noChangeArrowheads="1"/>
          </p:cNvSpPr>
          <p:nvPr/>
        </p:nvSpPr>
        <p:spPr bwMode="auto">
          <a:xfrm>
            <a:off x="7239000" y="2362200"/>
            <a:ext cx="1600200" cy="1200150"/>
          </a:xfrm>
          <a:prstGeom prst="rect">
            <a:avLst/>
          </a:prstGeom>
          <a:solidFill>
            <a:srgbClr val="FFFF00"/>
          </a:solidFill>
          <a:ln w="9525">
            <a:noFill/>
            <a:miter lim="800000"/>
            <a:headEnd/>
            <a:tailEnd/>
          </a:ln>
        </p:spPr>
        <p:txBody>
          <a:bodyPr>
            <a:spAutoFit/>
          </a:bodyPr>
          <a:lstStyle/>
          <a:p>
            <a:r>
              <a:rPr lang="en-US"/>
              <a:t>Cost of renewable depends on the resource, cost of capital and the  cost of non-renewable resources</a:t>
            </a:r>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Note WACC assumption and  Life Assumption in Analysis</a:t>
            </a:r>
          </a:p>
        </p:txBody>
      </p:sp>
      <p:pic>
        <p:nvPicPr>
          <p:cNvPr id="48131" name="Picture 2"/>
          <p:cNvPicPr>
            <a:picLocks noGrp="1" noChangeAspect="1" noChangeArrowheads="1"/>
          </p:cNvPicPr>
          <p:nvPr>
            <p:ph idx="1"/>
          </p:nvPr>
        </p:nvPicPr>
        <p:blipFill>
          <a:blip r:embed="rId2" cstate="print"/>
          <a:srcRect/>
          <a:stretch>
            <a:fillRect/>
          </a:stretch>
        </p:blipFill>
        <p:spPr>
          <a:xfrm>
            <a:off x="1368425" y="1524000"/>
            <a:ext cx="6407150" cy="4572000"/>
          </a:xfrm>
        </p:spPr>
      </p:pic>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Cost of Renewable Relative to Other Technologies using 5% Real Cost of Capital</a:t>
            </a:r>
          </a:p>
        </p:txBody>
      </p:sp>
      <p:pic>
        <p:nvPicPr>
          <p:cNvPr id="49155" name="Picture 1"/>
          <p:cNvPicPr>
            <a:picLocks noGrp="1" noChangeAspect="1" noChangeArrowheads="1"/>
          </p:cNvPicPr>
          <p:nvPr>
            <p:ph idx="1"/>
          </p:nvPr>
        </p:nvPicPr>
        <p:blipFill>
          <a:blip r:embed="rId2" cstate="print"/>
          <a:srcRect/>
          <a:stretch>
            <a:fillRect/>
          </a:stretch>
        </p:blipFill>
        <p:spPr>
          <a:xfrm>
            <a:off x="1476375" y="1524000"/>
            <a:ext cx="6191250" cy="4572000"/>
          </a:xfrm>
        </p:spPr>
      </p:pic>
      <p:sp>
        <p:nvSpPr>
          <p:cNvPr id="49156" name="TextBox 3"/>
          <p:cNvSpPr txBox="1">
            <a:spLocks noChangeArrowheads="1"/>
          </p:cNvSpPr>
          <p:nvPr/>
        </p:nvSpPr>
        <p:spPr bwMode="auto">
          <a:xfrm>
            <a:off x="7162800" y="2133600"/>
            <a:ext cx="1295400" cy="1384300"/>
          </a:xfrm>
          <a:prstGeom prst="rect">
            <a:avLst/>
          </a:prstGeom>
          <a:solidFill>
            <a:srgbClr val="FFFF00"/>
          </a:solidFill>
          <a:ln w="9525">
            <a:noFill/>
            <a:miter lim="800000"/>
            <a:headEnd/>
            <a:tailEnd/>
          </a:ln>
        </p:spPr>
        <p:txBody>
          <a:bodyPr>
            <a:spAutoFit/>
          </a:bodyPr>
          <a:lstStyle/>
          <a:p>
            <a:r>
              <a:rPr lang="en-US"/>
              <a:t>Note the wide range in levelized cost for wind.  Also depends on the price of natural gas. </a:t>
            </a: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mtClean="0"/>
              <a:t>Cost Comparison with High Capital Costs – 10% Real Cost of Capital</a:t>
            </a:r>
          </a:p>
        </p:txBody>
      </p:sp>
      <p:pic>
        <p:nvPicPr>
          <p:cNvPr id="50179" name="Picture 2"/>
          <p:cNvPicPr>
            <a:picLocks noGrp="1" noChangeAspect="1" noChangeArrowheads="1"/>
          </p:cNvPicPr>
          <p:nvPr>
            <p:ph idx="1"/>
          </p:nvPr>
        </p:nvPicPr>
        <p:blipFill>
          <a:blip r:embed="rId2" cstate="print"/>
          <a:srcRect/>
          <a:stretch>
            <a:fillRect/>
          </a:stretch>
        </p:blipFill>
        <p:spPr>
          <a:xfrm>
            <a:off x="1457325" y="1524000"/>
            <a:ext cx="6229350" cy="4572000"/>
          </a:xfrm>
        </p:spPr>
      </p:pic>
      <p:sp>
        <p:nvSpPr>
          <p:cNvPr id="50180" name="TextBox 3"/>
          <p:cNvSpPr txBox="1">
            <a:spLocks noChangeArrowheads="1"/>
          </p:cNvSpPr>
          <p:nvPr/>
        </p:nvSpPr>
        <p:spPr bwMode="auto">
          <a:xfrm>
            <a:off x="7467600" y="1143000"/>
            <a:ext cx="1371600" cy="1200150"/>
          </a:xfrm>
          <a:prstGeom prst="rect">
            <a:avLst/>
          </a:prstGeom>
          <a:solidFill>
            <a:srgbClr val="FFFF00"/>
          </a:solidFill>
          <a:ln w="9525">
            <a:noFill/>
            <a:miter lim="800000"/>
            <a:headEnd/>
            <a:tailEnd/>
          </a:ln>
        </p:spPr>
        <p:txBody>
          <a:bodyPr>
            <a:spAutoFit/>
          </a:bodyPr>
          <a:lstStyle/>
          <a:p>
            <a:r>
              <a:rPr lang="en-US"/>
              <a:t>Note the Gas and the On-shore wind difference between 5% and 10% cost of capital</a:t>
            </a:r>
          </a:p>
        </p:txBody>
      </p:sp>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Cost of Wind Versus Coal and Natural Gas after Accounting for Environmental Externalities and Ancillary Services</a:t>
            </a:r>
          </a:p>
        </p:txBody>
      </p:sp>
      <p:pic>
        <p:nvPicPr>
          <p:cNvPr id="51203" name="Picture 4"/>
          <p:cNvPicPr>
            <a:picLocks noGrp="1" noChangeAspect="1" noChangeArrowheads="1"/>
          </p:cNvPicPr>
          <p:nvPr>
            <p:ph type="body" idx="1"/>
          </p:nvPr>
        </p:nvPicPr>
        <p:blipFill>
          <a:blip r:embed="rId2" cstate="print"/>
          <a:srcRect/>
          <a:stretch>
            <a:fillRect/>
          </a:stretch>
        </p:blipFill>
        <p:spPr>
          <a:xfrm>
            <a:off x="2133600" y="1476375"/>
            <a:ext cx="4419600" cy="4973638"/>
          </a:xfrm>
        </p:spPr>
      </p:pic>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mtClean="0"/>
              <a:t>Calculation of Levelized Cost – IEA (2010 Study)</a:t>
            </a:r>
          </a:p>
        </p:txBody>
      </p:sp>
      <p:pic>
        <p:nvPicPr>
          <p:cNvPr id="52227" name="Content Placeholder 3"/>
          <p:cNvPicPr>
            <a:picLocks noGrp="1"/>
          </p:cNvPicPr>
          <p:nvPr>
            <p:ph idx="1"/>
          </p:nvPr>
        </p:nvPicPr>
        <p:blipFill>
          <a:blip r:embed="rId2" cstate="print"/>
          <a:srcRect/>
          <a:stretch>
            <a:fillRect/>
          </a:stretch>
        </p:blipFill>
        <p:spPr>
          <a:xfrm>
            <a:off x="381000" y="1524000"/>
            <a:ext cx="8534400" cy="4114800"/>
          </a:xfrm>
        </p:spPr>
      </p:pic>
      <p:sp>
        <p:nvSpPr>
          <p:cNvPr id="52228" name="TextBox 3"/>
          <p:cNvSpPr txBox="1">
            <a:spLocks noChangeArrowheads="1"/>
          </p:cNvSpPr>
          <p:nvPr/>
        </p:nvSpPr>
        <p:spPr bwMode="auto">
          <a:xfrm>
            <a:off x="6172200" y="5715000"/>
            <a:ext cx="2209800" cy="461963"/>
          </a:xfrm>
          <a:prstGeom prst="rect">
            <a:avLst/>
          </a:prstGeom>
          <a:solidFill>
            <a:srgbClr val="FFFF00"/>
          </a:solidFill>
          <a:ln w="9525">
            <a:noFill/>
            <a:miter lim="800000"/>
            <a:headEnd/>
            <a:tailEnd/>
          </a:ln>
        </p:spPr>
        <p:txBody>
          <a:bodyPr>
            <a:spAutoFit/>
          </a:bodyPr>
          <a:lstStyle/>
          <a:p>
            <a:r>
              <a:rPr lang="en-US"/>
              <a:t>Note the very high cost of  solar an the high cost of wind </a:t>
            </a:r>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3"/>
          <p:cNvSpPr>
            <a:spLocks noGrp="1"/>
          </p:cNvSpPr>
          <p:nvPr>
            <p:ph type="ctrTitle"/>
          </p:nvPr>
        </p:nvSpPr>
        <p:spPr/>
        <p:txBody>
          <a:bodyPr/>
          <a:lstStyle/>
          <a:p>
            <a:r>
              <a:rPr lang="en-US" sz="3200"/>
              <a:t>Economic and Financial Issues Associated with Renewable Technologies</a:t>
            </a:r>
            <a:endParaRPr lang="en-JM" sz="3200"/>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KPI Number 2: Investment Cost per kW </a:t>
            </a:r>
          </a:p>
        </p:txBody>
      </p:sp>
      <p:sp>
        <p:nvSpPr>
          <p:cNvPr id="9219" name="Content Placeholder 2"/>
          <p:cNvSpPr>
            <a:spLocks noGrp="1"/>
          </p:cNvSpPr>
          <p:nvPr>
            <p:ph idx="1"/>
          </p:nvPr>
        </p:nvSpPr>
        <p:spPr>
          <a:xfrm>
            <a:off x="609600" y="1447800"/>
            <a:ext cx="7848600" cy="4648200"/>
          </a:xfrm>
        </p:spPr>
        <p:txBody>
          <a:bodyPr/>
          <a:lstStyle/>
          <a:p>
            <a:r>
              <a:rPr lang="en-US" smtClean="0"/>
              <a:t>High cost of renewable technology relative to conventional technology</a:t>
            </a:r>
          </a:p>
          <a:p>
            <a:pPr lvl="1"/>
            <a:r>
              <a:rPr lang="en-US" sz="1400" smtClean="0"/>
              <a:t>Cost of natural gas price plant is about US$1,000/kW</a:t>
            </a:r>
          </a:p>
          <a:p>
            <a:pPr lvl="1"/>
            <a:r>
              <a:rPr lang="en-US" sz="1400" smtClean="0"/>
              <a:t>Cost of on-shore wind from non-Chinese producer is about US$2,000/kW</a:t>
            </a:r>
          </a:p>
          <a:p>
            <a:pPr lvl="1"/>
            <a:r>
              <a:rPr lang="en-US" sz="1400" smtClean="0"/>
              <a:t>Cost of off-shore is about US$4,000/kW</a:t>
            </a:r>
          </a:p>
          <a:p>
            <a:pPr lvl="1"/>
            <a:r>
              <a:rPr lang="en-US" sz="1400" smtClean="0"/>
              <a:t>Cost of PV solar ranges from US$2,500/kW to US$4,500/kW</a:t>
            </a:r>
          </a:p>
          <a:p>
            <a:r>
              <a:rPr lang="en-US" smtClean="0"/>
              <a:t>Costs depend on base cost and balance of system (BOS) cost</a:t>
            </a:r>
          </a:p>
          <a:p>
            <a:pPr lvl="1"/>
            <a:r>
              <a:rPr lang="en-US" smtClean="0"/>
              <a:t>For on-shore wind</a:t>
            </a:r>
          </a:p>
          <a:p>
            <a:r>
              <a:rPr lang="en-US" smtClean="0"/>
              <a:t>Lower cost per kW of Chinese solar and wind projects</a:t>
            </a:r>
          </a:p>
          <a:p>
            <a:r>
              <a:rPr lang="en-US" smtClean="0"/>
              <a:t>Because of high capital cost, the cost of capital is important</a:t>
            </a:r>
          </a:p>
          <a:p>
            <a:r>
              <a:rPr lang="en-US" smtClean="0"/>
              <a:t>With declining capital cost per kW for solar and wind as well as low cost of capital, the electricity prices from renewable technologies can be competitive</a:t>
            </a:r>
          </a:p>
          <a:p>
            <a:endParaRPr lang="en-US" smtClean="0"/>
          </a:p>
        </p:txBody>
      </p:sp>
    </p:spTree>
  </p:cSld>
  <p:clrMapOvr>
    <a:masterClrMapping/>
  </p:clrMapOvr>
  <p:transition>
    <p:zo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t>Alternative Policies</a:t>
            </a:r>
          </a:p>
        </p:txBody>
      </p:sp>
      <p:sp>
        <p:nvSpPr>
          <p:cNvPr id="54275" name="Content Placeholder 2"/>
          <p:cNvSpPr>
            <a:spLocks noGrp="1"/>
          </p:cNvSpPr>
          <p:nvPr>
            <p:ph idx="1"/>
          </p:nvPr>
        </p:nvSpPr>
        <p:spPr/>
        <p:txBody>
          <a:bodyPr/>
          <a:lstStyle/>
          <a:p>
            <a:r>
              <a:rPr lang="en-US" smtClean="0"/>
              <a:t>Set Feed-in Tariffs with no Limit (Spain in 2007-2009)</a:t>
            </a:r>
          </a:p>
          <a:p>
            <a:r>
              <a:rPr lang="en-US" smtClean="0"/>
              <a:t>Auction for Capacity with Price = Bid (Brazil)</a:t>
            </a:r>
          </a:p>
          <a:p>
            <a:r>
              <a:rPr lang="en-US" smtClean="0"/>
              <a:t>Set Feed-in Tariffs with Limits on Capacity</a:t>
            </a:r>
          </a:p>
          <a:p>
            <a:r>
              <a:rPr lang="en-US" smtClean="0"/>
              <a:t>Renewable Energy Targets for Utility Companies (Some US States)</a:t>
            </a:r>
          </a:p>
          <a:p>
            <a:r>
              <a:rPr lang="en-US" smtClean="0"/>
              <a:t>Purchase Power Agreements with Government or Utility Company</a:t>
            </a:r>
          </a:p>
          <a:p>
            <a:r>
              <a:rPr lang="en-US" smtClean="0"/>
              <a:t>Renewable Energy Credit Markets</a:t>
            </a:r>
          </a:p>
          <a:p>
            <a:r>
              <a:rPr lang="en-US" smtClean="0"/>
              <a:t>Net Metering Prices</a:t>
            </a:r>
          </a:p>
          <a:p>
            <a:r>
              <a:rPr lang="en-US" smtClean="0"/>
              <a:t>Others</a:t>
            </a: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smtClean="0"/>
              <a:t>Risk Allocation in Renewable Projects with Feed-in Tariffs versus Conventional IPP’s</a:t>
            </a:r>
          </a:p>
        </p:txBody>
      </p:sp>
      <p:sp>
        <p:nvSpPr>
          <p:cNvPr id="55299" name="Content Placeholder 2"/>
          <p:cNvSpPr>
            <a:spLocks noGrp="1"/>
          </p:cNvSpPr>
          <p:nvPr>
            <p:ph idx="1"/>
          </p:nvPr>
        </p:nvSpPr>
        <p:spPr/>
        <p:txBody>
          <a:bodyPr/>
          <a:lstStyle/>
          <a:p>
            <a:r>
              <a:rPr lang="en-US" smtClean="0"/>
              <a:t>Risk allocation for IPP’s versus Merchant Power</a:t>
            </a:r>
          </a:p>
          <a:p>
            <a:pPr lvl="1"/>
            <a:r>
              <a:rPr lang="en-US" smtClean="0"/>
              <a:t>Construction cost</a:t>
            </a:r>
          </a:p>
          <a:p>
            <a:pPr lvl="1"/>
            <a:r>
              <a:rPr lang="en-US" smtClean="0"/>
              <a:t>Operation and Maintenance</a:t>
            </a:r>
          </a:p>
          <a:p>
            <a:pPr lvl="1"/>
            <a:r>
              <a:rPr lang="en-US" smtClean="0"/>
              <a:t>Efficiency</a:t>
            </a:r>
          </a:p>
          <a:p>
            <a:pPr lvl="1"/>
            <a:r>
              <a:rPr lang="en-US" smtClean="0"/>
              <a:t>Demand and Supply</a:t>
            </a:r>
          </a:p>
          <a:p>
            <a:pPr lvl="1"/>
            <a:r>
              <a:rPr lang="en-US" smtClean="0"/>
              <a:t>Capacity Factor</a:t>
            </a:r>
          </a:p>
          <a:p>
            <a:r>
              <a:rPr lang="en-US" smtClean="0"/>
              <a:t>Risk allocation in FIT and Renewable PPA’s</a:t>
            </a:r>
          </a:p>
          <a:p>
            <a:pPr lvl="1"/>
            <a:r>
              <a:rPr lang="en-US" smtClean="0"/>
              <a:t>Capacity factor allocated to renewable</a:t>
            </a:r>
          </a:p>
          <a:p>
            <a:pPr lvl="1"/>
            <a:r>
              <a:rPr lang="en-US" smtClean="0"/>
              <a:t>Dispatch not controlled by off-taker</a:t>
            </a:r>
          </a:p>
          <a:p>
            <a:r>
              <a:rPr lang="en-US" smtClean="0"/>
              <a:t>Implications for cost of capital and debt capacity</a:t>
            </a:r>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mtClean="0"/>
              <a:t>Different Financial and Economic Issues for Different Types of Project</a:t>
            </a:r>
          </a:p>
        </p:txBody>
      </p:sp>
      <p:sp>
        <p:nvSpPr>
          <p:cNvPr id="56323" name="Rectangle 3"/>
          <p:cNvSpPr>
            <a:spLocks noGrp="1" noChangeArrowheads="1"/>
          </p:cNvSpPr>
          <p:nvPr>
            <p:ph type="body" idx="1"/>
          </p:nvPr>
        </p:nvSpPr>
        <p:spPr/>
        <p:txBody>
          <a:bodyPr/>
          <a:lstStyle/>
          <a:p>
            <a:pPr>
              <a:lnSpc>
                <a:spcPct val="80000"/>
              </a:lnSpc>
            </a:pPr>
            <a:r>
              <a:rPr lang="en-US" sz="900" smtClean="0"/>
              <a:t>On Shore Wind</a:t>
            </a:r>
          </a:p>
          <a:p>
            <a:pPr lvl="1">
              <a:lnSpc>
                <a:spcPct val="80000"/>
              </a:lnSpc>
            </a:pPr>
            <a:r>
              <a:rPr lang="en-US" sz="900" smtClean="0"/>
              <a:t>Statistical Analysis of Wind</a:t>
            </a:r>
          </a:p>
          <a:p>
            <a:pPr lvl="1">
              <a:lnSpc>
                <a:spcPct val="80000"/>
              </a:lnSpc>
            </a:pPr>
            <a:r>
              <a:rPr lang="en-US" sz="900" smtClean="0"/>
              <a:t>Standard Project Finance Terms</a:t>
            </a:r>
          </a:p>
          <a:p>
            <a:pPr lvl="1">
              <a:lnSpc>
                <a:spcPct val="80000"/>
              </a:lnSpc>
            </a:pPr>
            <a:r>
              <a:rPr lang="en-US" sz="900" smtClean="0"/>
              <a:t>Technical Analysis of Power Curves</a:t>
            </a:r>
          </a:p>
          <a:p>
            <a:pPr lvl="1">
              <a:lnSpc>
                <a:spcPct val="80000"/>
              </a:lnSpc>
            </a:pPr>
            <a:r>
              <a:rPr lang="en-US" sz="900" smtClean="0"/>
              <a:t>Tax Issues</a:t>
            </a:r>
          </a:p>
          <a:p>
            <a:pPr>
              <a:lnSpc>
                <a:spcPct val="80000"/>
              </a:lnSpc>
            </a:pPr>
            <a:r>
              <a:rPr lang="en-US" sz="900" smtClean="0"/>
              <a:t>Off-Shore Wind</a:t>
            </a:r>
          </a:p>
          <a:p>
            <a:pPr lvl="1">
              <a:lnSpc>
                <a:spcPct val="80000"/>
              </a:lnSpc>
            </a:pPr>
            <a:r>
              <a:rPr lang="en-US" sz="900" smtClean="0"/>
              <a:t>Project Finance and Risk of Unproven Technologies</a:t>
            </a:r>
          </a:p>
          <a:p>
            <a:pPr lvl="1">
              <a:lnSpc>
                <a:spcPct val="80000"/>
              </a:lnSpc>
            </a:pPr>
            <a:r>
              <a:rPr lang="en-US" sz="900" smtClean="0"/>
              <a:t>Re-financing and Cash Flow Sweeps</a:t>
            </a:r>
          </a:p>
          <a:p>
            <a:pPr>
              <a:lnSpc>
                <a:spcPct val="80000"/>
              </a:lnSpc>
            </a:pPr>
            <a:r>
              <a:rPr lang="en-US" sz="900" smtClean="0"/>
              <a:t>Solar Photovoltaic and Solar Thermal</a:t>
            </a:r>
          </a:p>
          <a:p>
            <a:pPr lvl="1">
              <a:lnSpc>
                <a:spcPct val="80000"/>
              </a:lnSpc>
            </a:pPr>
            <a:r>
              <a:rPr lang="en-US" sz="900" smtClean="0"/>
              <a:t>Debt Structuring and Leasing</a:t>
            </a:r>
          </a:p>
          <a:p>
            <a:pPr lvl="1">
              <a:lnSpc>
                <a:spcPct val="80000"/>
              </a:lnSpc>
            </a:pPr>
            <a:r>
              <a:rPr lang="en-US" sz="900" smtClean="0"/>
              <a:t>Off-taker Risk </a:t>
            </a:r>
          </a:p>
          <a:p>
            <a:pPr>
              <a:lnSpc>
                <a:spcPct val="80000"/>
              </a:lnSpc>
            </a:pPr>
            <a:r>
              <a:rPr lang="en-US" sz="900" smtClean="0"/>
              <a:t>Biomass</a:t>
            </a:r>
          </a:p>
          <a:p>
            <a:pPr lvl="1">
              <a:lnSpc>
                <a:spcPct val="80000"/>
              </a:lnSpc>
            </a:pPr>
            <a:r>
              <a:rPr lang="en-US" sz="900" smtClean="0"/>
              <a:t>Economic Analysis of Tipping Fees</a:t>
            </a:r>
          </a:p>
          <a:p>
            <a:pPr lvl="1">
              <a:lnSpc>
                <a:spcPct val="80000"/>
              </a:lnSpc>
            </a:pPr>
            <a:r>
              <a:rPr lang="en-US" sz="900" smtClean="0"/>
              <a:t>Break-even and Risk Analysis</a:t>
            </a:r>
          </a:p>
          <a:p>
            <a:pPr>
              <a:lnSpc>
                <a:spcPct val="80000"/>
              </a:lnSpc>
            </a:pPr>
            <a:r>
              <a:rPr lang="en-US" sz="900" smtClean="0"/>
              <a:t>Geothermal	</a:t>
            </a:r>
          </a:p>
          <a:p>
            <a:pPr lvl="1">
              <a:lnSpc>
                <a:spcPct val="80000"/>
              </a:lnSpc>
            </a:pPr>
            <a:r>
              <a:rPr lang="en-US" sz="900" smtClean="0"/>
              <a:t>Development and Exploration Costs</a:t>
            </a:r>
          </a:p>
          <a:p>
            <a:pPr>
              <a:lnSpc>
                <a:spcPct val="80000"/>
              </a:lnSpc>
            </a:pPr>
            <a:r>
              <a:rPr lang="en-US" sz="900" smtClean="0"/>
              <a:t>Hydro</a:t>
            </a:r>
          </a:p>
          <a:p>
            <a:pPr lvl="1">
              <a:lnSpc>
                <a:spcPct val="80000"/>
              </a:lnSpc>
            </a:pPr>
            <a:r>
              <a:rPr lang="en-US" sz="900" smtClean="0"/>
              <a:t>Risk Associated with Merchant Power</a:t>
            </a:r>
          </a:p>
          <a:p>
            <a:pPr lvl="1">
              <a:lnSpc>
                <a:spcPct val="80000"/>
              </a:lnSpc>
            </a:pPr>
            <a:r>
              <a:rPr lang="en-US" sz="900" smtClean="0"/>
              <a:t>Re-financing</a:t>
            </a:r>
          </a:p>
          <a:p>
            <a:pPr>
              <a:lnSpc>
                <a:spcPct val="80000"/>
              </a:lnSpc>
            </a:pPr>
            <a:r>
              <a:rPr lang="en-US" sz="900" smtClean="0"/>
              <a:t>Tidal</a:t>
            </a:r>
          </a:p>
          <a:p>
            <a:pPr lvl="1">
              <a:lnSpc>
                <a:spcPct val="80000"/>
              </a:lnSpc>
            </a:pPr>
            <a:r>
              <a:rPr lang="en-US" sz="900" smtClean="0"/>
              <a:t>Risks Associated with Timing and Replacement of Parts			</a:t>
            </a:r>
          </a:p>
          <a:p>
            <a:pPr>
              <a:lnSpc>
                <a:spcPct val="80000"/>
              </a:lnSpc>
            </a:pPr>
            <a:endParaRPr lang="en-US" sz="900" smtClean="0"/>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On-Shore Wind and Statistical Analysis</a:t>
            </a:r>
          </a:p>
        </p:txBody>
      </p:sp>
      <p:sp>
        <p:nvSpPr>
          <p:cNvPr id="57347" name="Rectangle 3"/>
          <p:cNvSpPr>
            <a:spLocks noGrp="1" noChangeArrowheads="1"/>
          </p:cNvSpPr>
          <p:nvPr>
            <p:ph type="body" idx="1"/>
          </p:nvPr>
        </p:nvSpPr>
        <p:spPr/>
        <p:txBody>
          <a:bodyPr/>
          <a:lstStyle/>
          <a:p>
            <a:r>
              <a:rPr lang="en-US" smtClean="0"/>
              <a:t>Statistical Analysis Used in Sizing Debt</a:t>
            </a:r>
          </a:p>
          <a:p>
            <a:pPr lvl="1"/>
            <a:r>
              <a:rPr lang="en-US" smtClean="0"/>
              <a:t>Computation of deviation in wind from period to period</a:t>
            </a:r>
          </a:p>
          <a:p>
            <a:pPr lvl="1"/>
            <a:r>
              <a:rPr lang="en-US" smtClean="0"/>
              <a:t>Distribution of wind</a:t>
            </a:r>
          </a:p>
          <a:p>
            <a:pPr lvl="1"/>
            <a:r>
              <a:rPr lang="en-US" smtClean="0"/>
              <a:t>Difference between risks</a:t>
            </a:r>
          </a:p>
          <a:p>
            <a:pPr lvl="2"/>
            <a:r>
              <a:rPr lang="en-US" smtClean="0"/>
              <a:t>New Technology and Consulting or Scientific Study</a:t>
            </a:r>
          </a:p>
          <a:p>
            <a:pPr lvl="2"/>
            <a:r>
              <a:rPr lang="en-US" smtClean="0"/>
              <a:t>Statistical Properties of Prices</a:t>
            </a:r>
          </a:p>
          <a:p>
            <a:pPr lvl="2"/>
            <a:r>
              <a:rPr lang="en-US" smtClean="0"/>
              <a:t>Mean Reversion of Weather</a:t>
            </a:r>
          </a:p>
          <a:p>
            <a:pPr lvl="1"/>
            <a:r>
              <a:rPr lang="en-US" smtClean="0"/>
              <a:t>Standard terms of debt define value and cost of capital</a:t>
            </a:r>
          </a:p>
          <a:p>
            <a:pPr lvl="1"/>
            <a:r>
              <a:rPr lang="en-US" smtClean="0"/>
              <a:t>Optimisation of Capital Cost and Operating Cost</a:t>
            </a:r>
          </a:p>
          <a:p>
            <a:pPr lvl="1"/>
            <a:r>
              <a:rPr lang="en-US" smtClean="0"/>
              <a:t>Tax Incentives </a:t>
            </a:r>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mtClean="0"/>
              <a:t>On-Shore Wind Issues</a:t>
            </a:r>
            <a:endParaRPr lang="en-JM" smtClean="0"/>
          </a:p>
        </p:txBody>
      </p:sp>
      <p:sp>
        <p:nvSpPr>
          <p:cNvPr id="58371" name="Content Placeholder 2"/>
          <p:cNvSpPr>
            <a:spLocks noGrp="1"/>
          </p:cNvSpPr>
          <p:nvPr>
            <p:ph idx="1"/>
          </p:nvPr>
        </p:nvSpPr>
        <p:spPr/>
        <p:txBody>
          <a:bodyPr/>
          <a:lstStyle/>
          <a:p>
            <a:r>
              <a:rPr lang="en-US" smtClean="0"/>
              <a:t>Long-term trends in Wind Speed and Global Warming</a:t>
            </a:r>
          </a:p>
          <a:p>
            <a:r>
              <a:rPr lang="en-US" smtClean="0"/>
              <a:t>Performance of P50 studies</a:t>
            </a:r>
          </a:p>
          <a:p>
            <a:r>
              <a:rPr lang="en-US" smtClean="0"/>
              <a:t>Difference between 1-year P75 and 10-year P75</a:t>
            </a:r>
          </a:p>
          <a:p>
            <a:r>
              <a:rPr lang="en-US" smtClean="0"/>
              <a:t>Technology risks of technology evolution</a:t>
            </a:r>
          </a:p>
          <a:p>
            <a:endParaRPr lang="en-JM" smtClean="0"/>
          </a:p>
        </p:txBody>
      </p:sp>
      <p:pic>
        <p:nvPicPr>
          <p:cNvPr id="58372" name="Picture 4"/>
          <p:cNvPicPr>
            <a:picLocks noChangeAspect="1" noChangeArrowheads="1"/>
          </p:cNvPicPr>
          <p:nvPr/>
        </p:nvPicPr>
        <p:blipFill>
          <a:blip r:embed="rId2" cstate="print"/>
          <a:srcRect/>
          <a:stretch>
            <a:fillRect/>
          </a:stretch>
        </p:blipFill>
        <p:spPr bwMode="auto">
          <a:xfrm>
            <a:off x="1371600" y="3544888"/>
            <a:ext cx="6213475" cy="269557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3"/>
          <p:cNvSpPr>
            <a:spLocks noGrp="1"/>
          </p:cNvSpPr>
          <p:nvPr>
            <p:ph type="title"/>
          </p:nvPr>
        </p:nvSpPr>
        <p:spPr/>
        <p:txBody>
          <a:bodyPr/>
          <a:lstStyle/>
          <a:p>
            <a:r>
              <a:rPr lang="en-US" smtClean="0"/>
              <a:t>P50 Estimate and P50 Actual – German Wind Speeds</a:t>
            </a:r>
            <a:endParaRPr lang="en-JM" smtClean="0"/>
          </a:p>
        </p:txBody>
      </p:sp>
      <p:pic>
        <p:nvPicPr>
          <p:cNvPr id="59395" name="Picture 5"/>
          <p:cNvPicPr>
            <a:picLocks noGrp="1" noChangeAspect="1" noChangeArrowheads="1"/>
          </p:cNvPicPr>
          <p:nvPr>
            <p:ph sz="half" idx="2"/>
          </p:nvPr>
        </p:nvPicPr>
        <p:blipFill>
          <a:blip r:embed="rId2" cstate="print"/>
          <a:srcRect/>
          <a:stretch>
            <a:fillRect/>
          </a:stretch>
        </p:blipFill>
        <p:spPr>
          <a:xfrm>
            <a:off x="4648200" y="1981200"/>
            <a:ext cx="4383088" cy="3186113"/>
          </a:xfrm>
        </p:spPr>
      </p:pic>
      <p:pic>
        <p:nvPicPr>
          <p:cNvPr id="59396" name="Picture 7"/>
          <p:cNvPicPr>
            <a:picLocks noGrp="1" noChangeAspect="1" noChangeArrowheads="1"/>
          </p:cNvPicPr>
          <p:nvPr>
            <p:ph sz="half" idx="1"/>
          </p:nvPr>
        </p:nvPicPr>
        <p:blipFill>
          <a:blip r:embed="rId3" cstate="print"/>
          <a:srcRect/>
          <a:stretch>
            <a:fillRect/>
          </a:stretch>
        </p:blipFill>
        <p:spPr>
          <a:xfrm>
            <a:off x="112713" y="1981200"/>
            <a:ext cx="4383087" cy="3186113"/>
          </a:xfrm>
        </p:spPr>
      </p:pic>
      <p:sp>
        <p:nvSpPr>
          <p:cNvPr id="59397" name="TextBox 4"/>
          <p:cNvSpPr txBox="1">
            <a:spLocks noChangeArrowheads="1"/>
          </p:cNvSpPr>
          <p:nvPr/>
        </p:nvSpPr>
        <p:spPr bwMode="auto">
          <a:xfrm>
            <a:off x="1752600" y="5562600"/>
            <a:ext cx="3733800" cy="276225"/>
          </a:xfrm>
          <a:prstGeom prst="rect">
            <a:avLst/>
          </a:prstGeom>
          <a:noFill/>
          <a:ln w="9525">
            <a:noFill/>
            <a:miter lim="800000"/>
            <a:headEnd/>
            <a:tailEnd/>
          </a:ln>
        </p:spPr>
        <p:txBody>
          <a:bodyPr>
            <a:spAutoFit/>
          </a:bodyPr>
          <a:lstStyle/>
          <a:p>
            <a:r>
              <a:rPr lang="en-US"/>
              <a:t>Source:</a:t>
            </a:r>
          </a:p>
        </p:txBody>
      </p:sp>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mtClean="0"/>
              <a:t>Off Shore </a:t>
            </a:r>
          </a:p>
        </p:txBody>
      </p:sp>
      <p:sp>
        <p:nvSpPr>
          <p:cNvPr id="60419" name="Rectangle 3"/>
          <p:cNvSpPr>
            <a:spLocks noGrp="1" noChangeArrowheads="1"/>
          </p:cNvSpPr>
          <p:nvPr>
            <p:ph type="body" idx="1"/>
          </p:nvPr>
        </p:nvSpPr>
        <p:spPr/>
        <p:txBody>
          <a:bodyPr/>
          <a:lstStyle/>
          <a:p>
            <a:r>
              <a:rPr lang="en-US" smtClean="0"/>
              <a:t>Project Financing</a:t>
            </a:r>
          </a:p>
          <a:p>
            <a:pPr lvl="1"/>
            <a:r>
              <a:rPr lang="en-US" smtClean="0"/>
              <a:t>Construction Over-run Facilities</a:t>
            </a:r>
          </a:p>
          <a:p>
            <a:pPr lvl="1"/>
            <a:r>
              <a:rPr lang="en-US" smtClean="0"/>
              <a:t>Higher Debt Service Coverage Requirement</a:t>
            </a:r>
          </a:p>
          <a:p>
            <a:pPr lvl="1"/>
            <a:r>
              <a:rPr lang="en-US" smtClean="0"/>
              <a:t>Shorter Tenor of Debt</a:t>
            </a:r>
          </a:p>
          <a:p>
            <a:pPr lvl="1"/>
            <a:r>
              <a:rPr lang="en-US" smtClean="0"/>
              <a:t>Cash Sweep</a:t>
            </a:r>
          </a:p>
          <a:p>
            <a:r>
              <a:rPr lang="en-US" smtClean="0"/>
              <a:t>Implications</a:t>
            </a:r>
          </a:p>
          <a:p>
            <a:pPr lvl="1"/>
            <a:r>
              <a:rPr lang="en-US" smtClean="0"/>
              <a:t>Measurement of Value from IRR</a:t>
            </a:r>
          </a:p>
          <a:p>
            <a:pPr lvl="1"/>
            <a:r>
              <a:rPr lang="en-US" smtClean="0"/>
              <a:t>Problems with Equity IRR due to Re-financing</a:t>
            </a:r>
          </a:p>
          <a:p>
            <a:pPr lvl="1"/>
            <a:r>
              <a:rPr lang="en-US" smtClean="0"/>
              <a:t>Improvements as Technology is Confirmed</a:t>
            </a:r>
          </a:p>
        </p:txBody>
      </p:sp>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Solar and Financial Structuring</a:t>
            </a:r>
          </a:p>
        </p:txBody>
      </p:sp>
      <p:sp>
        <p:nvSpPr>
          <p:cNvPr id="61443" name="Rectangle 3"/>
          <p:cNvSpPr>
            <a:spLocks noGrp="1" noChangeArrowheads="1"/>
          </p:cNvSpPr>
          <p:nvPr>
            <p:ph type="body" idx="1"/>
          </p:nvPr>
        </p:nvSpPr>
        <p:spPr/>
        <p:txBody>
          <a:bodyPr/>
          <a:lstStyle/>
          <a:p>
            <a:r>
              <a:rPr lang="en-US" sz="1600" smtClean="0"/>
              <a:t>Solar Power Involves Debt Structuring and Sizing more than Risk Analysis</a:t>
            </a:r>
          </a:p>
          <a:p>
            <a:pPr lvl="1"/>
            <a:r>
              <a:rPr lang="en-US" sz="1600" smtClean="0"/>
              <a:t>High Capital Cost </a:t>
            </a:r>
          </a:p>
          <a:p>
            <a:pPr lvl="1"/>
            <a:r>
              <a:rPr lang="en-US" sz="1600" smtClean="0"/>
              <a:t>Low construction, resource, O&amp;M and pricing risk</a:t>
            </a:r>
          </a:p>
          <a:p>
            <a:pPr lvl="2"/>
            <a:r>
              <a:rPr lang="en-US" sz="1400" smtClean="0"/>
              <a:t>EPC Contracts with low premium</a:t>
            </a:r>
          </a:p>
          <a:p>
            <a:pPr lvl="2"/>
            <a:r>
              <a:rPr lang="en-US" sz="1400" smtClean="0"/>
              <a:t>Low Standard Deviation of Resource from Year to Year</a:t>
            </a:r>
          </a:p>
          <a:p>
            <a:pPr lvl="1"/>
            <a:r>
              <a:rPr lang="en-US" sz="1600" smtClean="0"/>
              <a:t>Feed-in Tariffs Long Term</a:t>
            </a:r>
          </a:p>
          <a:p>
            <a:pPr lvl="1"/>
            <a:r>
              <a:rPr lang="en-US" sz="1600" smtClean="0"/>
              <a:t>Risk of Off-taker (Spain)</a:t>
            </a:r>
          </a:p>
          <a:p>
            <a:pPr lvl="1"/>
            <a:r>
              <a:rPr lang="en-US" sz="1600" smtClean="0"/>
              <a:t>Objective to optimise debt structure to maximise the rate of return</a:t>
            </a:r>
          </a:p>
          <a:p>
            <a:pPr lvl="1"/>
            <a:r>
              <a:rPr lang="en-US" sz="1600" smtClean="0"/>
              <a:t>Analysis is more structuring and less risk analysis</a:t>
            </a:r>
          </a:p>
          <a:p>
            <a:pPr lvl="1"/>
            <a:r>
              <a:rPr lang="en-US" sz="1600" smtClean="0"/>
              <a:t>Small Risks such as Variation in Losses Become Big Risks</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Hydro Issues</a:t>
            </a:r>
          </a:p>
        </p:txBody>
      </p:sp>
      <p:sp>
        <p:nvSpPr>
          <p:cNvPr id="62467" name="Rectangle 3"/>
          <p:cNvSpPr>
            <a:spLocks noGrp="1" noChangeArrowheads="1"/>
          </p:cNvSpPr>
          <p:nvPr>
            <p:ph type="body" idx="1"/>
          </p:nvPr>
        </p:nvSpPr>
        <p:spPr/>
        <p:txBody>
          <a:bodyPr/>
          <a:lstStyle/>
          <a:p>
            <a:r>
              <a:rPr lang="en-US" smtClean="0"/>
              <a:t>Hydro power may sell power at merchant prices</a:t>
            </a:r>
          </a:p>
          <a:p>
            <a:pPr lvl="1"/>
            <a:r>
              <a:rPr lang="en-US" smtClean="0"/>
              <a:t>Risk analysis depends on electricity prices</a:t>
            </a:r>
          </a:p>
          <a:p>
            <a:pPr lvl="2"/>
            <a:r>
              <a:rPr lang="en-US" smtClean="0"/>
              <a:t>Storage Hydro – on peak prices</a:t>
            </a:r>
          </a:p>
          <a:p>
            <a:pPr lvl="2"/>
            <a:r>
              <a:rPr lang="en-US" smtClean="0"/>
              <a:t>Run of River – all hour prices</a:t>
            </a:r>
          </a:p>
          <a:p>
            <a:pPr lvl="1"/>
            <a:r>
              <a:rPr lang="en-US" smtClean="0"/>
              <a:t>Financing is affected by outlook for prices</a:t>
            </a:r>
          </a:p>
          <a:p>
            <a:pPr lvl="1"/>
            <a:r>
              <a:rPr lang="en-US" smtClean="0"/>
              <a:t>Re-financing and cash sweeps</a:t>
            </a:r>
          </a:p>
          <a:p>
            <a:pPr lvl="1"/>
            <a:r>
              <a:rPr lang="en-US" smtClean="0"/>
              <a:t>Break-even analysis of prices and marginal cost analysis</a:t>
            </a:r>
          </a:p>
          <a:p>
            <a:pPr lvl="1"/>
            <a:r>
              <a:rPr lang="en-US" smtClean="0"/>
              <a:t>Construction Over-run Risk</a:t>
            </a:r>
          </a:p>
          <a:p>
            <a:pPr lvl="1"/>
            <a:endParaRPr lang="en-US" smtClean="0"/>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p:txBody>
          <a:bodyPr/>
          <a:lstStyle/>
          <a:p>
            <a:r>
              <a:rPr lang="en-US" smtClean="0"/>
              <a:t>UK Electricity Prices  - Crash in 2001</a:t>
            </a:r>
          </a:p>
        </p:txBody>
      </p:sp>
      <p:pic>
        <p:nvPicPr>
          <p:cNvPr id="63491" name="Picture 7"/>
          <p:cNvPicPr>
            <a:picLocks noGrp="1" noChangeAspect="1" noChangeArrowheads="1"/>
          </p:cNvPicPr>
          <p:nvPr>
            <p:ph idx="4294967295"/>
          </p:nvPr>
        </p:nvPicPr>
        <p:blipFill>
          <a:blip r:embed="rId2" cstate="print"/>
          <a:srcRect/>
          <a:stretch>
            <a:fillRect/>
          </a:stretch>
        </p:blipFill>
        <p:spPr>
          <a:xfrm>
            <a:off x="1219200" y="1293813"/>
            <a:ext cx="6616700" cy="4802187"/>
          </a:xfrm>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KPI Number 3: Capacity Factor</a:t>
            </a:r>
          </a:p>
        </p:txBody>
      </p:sp>
      <p:sp>
        <p:nvSpPr>
          <p:cNvPr id="10243" name="Content Placeholder 2"/>
          <p:cNvSpPr>
            <a:spLocks noGrp="1"/>
          </p:cNvSpPr>
          <p:nvPr>
            <p:ph idx="1"/>
          </p:nvPr>
        </p:nvSpPr>
        <p:spPr>
          <a:xfrm>
            <a:off x="685800" y="1447800"/>
            <a:ext cx="7848600" cy="4648200"/>
          </a:xfrm>
        </p:spPr>
        <p:txBody>
          <a:bodyPr/>
          <a:lstStyle/>
          <a:p>
            <a:r>
              <a:rPr lang="en-US" smtClean="0"/>
              <a:t>The major risk of renewable projects after they are built is the question of how much they will operate or what is the capacity factor</a:t>
            </a:r>
          </a:p>
          <a:p>
            <a:r>
              <a:rPr lang="en-US" smtClean="0"/>
              <a:t>For conventional projects known as IPP’s capacity factor is not a big risk because the capacity factor is controlled by the entity that buys the power.  Since the entity controls the power, it must take the capacity factor risk.</a:t>
            </a:r>
          </a:p>
          <a:p>
            <a:r>
              <a:rPr lang="en-US" smtClean="0"/>
              <a:t>For wind projects, consultants make estimates of the capacity factor which have sometimes not been very good.  Consultants make forecasts of the probability that the capacity factor will be lower than a given number.  For example if the probability that the capacity factor will be above 20% is 90%, this capacity factor is called the P90 capacity factor.</a:t>
            </a:r>
          </a:p>
          <a:p>
            <a:r>
              <a:rPr lang="en-US" smtClean="0"/>
              <a:t>For solar projects, the capacity factor is less of a risk because there is less variability for changes in sunlight and there is less fluctuation in the amount of power that comes from the sun.</a:t>
            </a:r>
          </a:p>
        </p:txBody>
      </p:sp>
    </p:spTree>
  </p:cSld>
  <p:clrMapOvr>
    <a:masterClrMapping/>
  </p:clrMapOvr>
  <p:transition>
    <p:zo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p:txBody>
          <a:bodyPr/>
          <a:lstStyle/>
          <a:p>
            <a:r>
              <a:rPr lang="en-US" smtClean="0"/>
              <a:t>Equity Returns and Re-Financing</a:t>
            </a:r>
          </a:p>
        </p:txBody>
      </p:sp>
      <p:pic>
        <p:nvPicPr>
          <p:cNvPr id="64515" name="Picture 4"/>
          <p:cNvPicPr>
            <a:picLocks noGrp="1" noChangeAspect="1" noChangeArrowheads="1"/>
          </p:cNvPicPr>
          <p:nvPr>
            <p:ph idx="4294967295"/>
          </p:nvPr>
        </p:nvPicPr>
        <p:blipFill>
          <a:blip r:embed="rId2" cstate="print"/>
          <a:srcRect/>
          <a:stretch>
            <a:fillRect/>
          </a:stretch>
        </p:blipFill>
        <p:spPr>
          <a:xfrm>
            <a:off x="914400" y="1600200"/>
            <a:ext cx="6594475" cy="4494213"/>
          </a:xfrm>
        </p:spPr>
      </p:pic>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Hydro Generation Volatility</a:t>
            </a:r>
          </a:p>
        </p:txBody>
      </p:sp>
      <p:pic>
        <p:nvPicPr>
          <p:cNvPr id="65539" name="Picture 1"/>
          <p:cNvPicPr>
            <a:picLocks noGrp="1" noChangeAspect="1" noChangeArrowheads="1"/>
          </p:cNvPicPr>
          <p:nvPr>
            <p:ph type="body" idx="1"/>
          </p:nvPr>
        </p:nvPicPr>
        <p:blipFill>
          <a:blip r:embed="rId2" cstate="print"/>
          <a:srcRect/>
          <a:stretch>
            <a:fillRect/>
          </a:stretch>
        </p:blipFill>
        <p:spPr>
          <a:xfrm>
            <a:off x="990600" y="1828800"/>
            <a:ext cx="6781800" cy="4097338"/>
          </a:xfrm>
        </p:spPr>
      </p:pic>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mtClean="0"/>
              <a:t>Geothermal and Development Analysis</a:t>
            </a:r>
          </a:p>
        </p:txBody>
      </p:sp>
      <p:sp>
        <p:nvSpPr>
          <p:cNvPr id="66563" name="Rectangle 3"/>
          <p:cNvSpPr>
            <a:spLocks noGrp="1" noChangeArrowheads="1"/>
          </p:cNvSpPr>
          <p:nvPr>
            <p:ph type="body" idx="1"/>
          </p:nvPr>
        </p:nvSpPr>
        <p:spPr/>
        <p:txBody>
          <a:bodyPr/>
          <a:lstStyle/>
          <a:p>
            <a:r>
              <a:rPr lang="en-US" smtClean="0"/>
              <a:t>Development Options and Expansion Options</a:t>
            </a:r>
          </a:p>
          <a:p>
            <a:pPr lvl="1"/>
            <a:r>
              <a:rPr lang="en-US" smtClean="0"/>
              <a:t>Development Like Oil Exploration with High Probability of Failure at Different Stages</a:t>
            </a:r>
          </a:p>
          <a:p>
            <a:pPr lvl="1"/>
            <a:r>
              <a:rPr lang="en-US" smtClean="0"/>
              <a:t>Expansion Options after Resource Established</a:t>
            </a:r>
          </a:p>
          <a:p>
            <a:pPr lvl="1"/>
            <a:r>
              <a:rPr lang="en-US" smtClean="0"/>
              <a:t>No Project Financing During Development and Exploration Phases</a:t>
            </a:r>
          </a:p>
          <a:p>
            <a:pPr lvl="1"/>
            <a:r>
              <a:rPr lang="en-US" smtClean="0"/>
              <a:t>Valuation Should Take Account of Probability of Success</a:t>
            </a:r>
          </a:p>
          <a:p>
            <a:pPr lvl="1"/>
            <a:r>
              <a:rPr lang="en-US" smtClean="0"/>
              <a:t>Valuation Changes at Different Stages of the Project</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Biomass and Economic Analysis of Tipping Fees</a:t>
            </a:r>
          </a:p>
        </p:txBody>
      </p:sp>
      <p:sp>
        <p:nvSpPr>
          <p:cNvPr id="67587" name="Rectangle 3"/>
          <p:cNvSpPr>
            <a:spLocks noGrp="1" noChangeArrowheads="1"/>
          </p:cNvSpPr>
          <p:nvPr>
            <p:ph type="body" idx="1"/>
          </p:nvPr>
        </p:nvSpPr>
        <p:spPr/>
        <p:txBody>
          <a:bodyPr/>
          <a:lstStyle/>
          <a:p>
            <a:r>
              <a:rPr lang="en-US" smtClean="0"/>
              <a:t>Analysis of Supply and Demand for Tipping Fees</a:t>
            </a:r>
          </a:p>
          <a:p>
            <a:pPr lvl="1"/>
            <a:r>
              <a:rPr lang="en-US" smtClean="0"/>
              <a:t>Market structure can change with biomass plant</a:t>
            </a:r>
          </a:p>
          <a:p>
            <a:pPr lvl="1"/>
            <a:r>
              <a:rPr lang="en-US" smtClean="0"/>
              <a:t>Demand increases for biomass</a:t>
            </a:r>
          </a:p>
          <a:p>
            <a:pPr lvl="1"/>
            <a:r>
              <a:rPr lang="en-US" smtClean="0"/>
              <a:t>Risk of price changes must be considered</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Tidal Power and Replacement of Parts</a:t>
            </a:r>
          </a:p>
        </p:txBody>
      </p:sp>
      <p:sp>
        <p:nvSpPr>
          <p:cNvPr id="68611" name="Rectangle 3"/>
          <p:cNvSpPr>
            <a:spLocks noGrp="1" noChangeArrowheads="1"/>
          </p:cNvSpPr>
          <p:nvPr>
            <p:ph type="body" idx="1"/>
          </p:nvPr>
        </p:nvSpPr>
        <p:spPr/>
        <p:txBody>
          <a:bodyPr/>
          <a:lstStyle/>
          <a:p>
            <a:r>
              <a:rPr lang="en-US" smtClean="0"/>
              <a:t>Similarities to Solar</a:t>
            </a:r>
          </a:p>
          <a:p>
            <a:pPr lvl="1"/>
            <a:r>
              <a:rPr lang="en-US" smtClean="0"/>
              <a:t>Reliance on high feed-in tariffs</a:t>
            </a:r>
          </a:p>
          <a:p>
            <a:pPr lvl="1"/>
            <a:r>
              <a:rPr lang="en-US" smtClean="0"/>
              <a:t>Predictable Energy</a:t>
            </a:r>
          </a:p>
          <a:p>
            <a:pPr lvl="1"/>
            <a:r>
              <a:rPr lang="en-US" smtClean="0"/>
              <a:t>Low Capacity Factors</a:t>
            </a:r>
          </a:p>
          <a:p>
            <a:pPr lvl="1"/>
            <a:r>
              <a:rPr lang="en-US" smtClean="0"/>
              <a:t>Short Construction Lead Times</a:t>
            </a:r>
          </a:p>
          <a:p>
            <a:r>
              <a:rPr lang="en-US" smtClean="0"/>
              <a:t>Differences</a:t>
            </a:r>
          </a:p>
          <a:p>
            <a:pPr lvl="1"/>
            <a:r>
              <a:rPr lang="en-US" smtClean="0"/>
              <a:t>Little Operating Track Record</a:t>
            </a:r>
          </a:p>
          <a:p>
            <a:pPr lvl="1"/>
            <a:r>
              <a:rPr lang="en-US" smtClean="0"/>
              <a:t>Timing and Amount of Refurbishment Costs</a:t>
            </a:r>
          </a:p>
        </p:txBody>
      </p:sp>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3"/>
          <p:cNvSpPr>
            <a:spLocks noGrp="1"/>
          </p:cNvSpPr>
          <p:nvPr>
            <p:ph type="ctrTitle"/>
          </p:nvPr>
        </p:nvSpPr>
        <p:spPr/>
        <p:txBody>
          <a:bodyPr/>
          <a:lstStyle/>
          <a:p>
            <a:r>
              <a:rPr lang="en-US"/>
              <a:t>Feed in Tariffs and Renewable Energy Credits</a:t>
            </a:r>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6"/>
          <p:cNvSpPr>
            <a:spLocks noGrp="1"/>
          </p:cNvSpPr>
          <p:nvPr>
            <p:ph type="title"/>
          </p:nvPr>
        </p:nvSpPr>
        <p:spPr/>
        <p:txBody>
          <a:bodyPr/>
          <a:lstStyle/>
          <a:p>
            <a:r>
              <a:rPr lang="en-US" smtClean="0"/>
              <a:t>Different Feed In Structures</a:t>
            </a:r>
          </a:p>
        </p:txBody>
      </p:sp>
      <p:sp>
        <p:nvSpPr>
          <p:cNvPr id="70659" name="Content Placeholder 7"/>
          <p:cNvSpPr>
            <a:spLocks noGrp="1"/>
          </p:cNvSpPr>
          <p:nvPr>
            <p:ph idx="1"/>
          </p:nvPr>
        </p:nvSpPr>
        <p:spPr/>
        <p:txBody>
          <a:bodyPr/>
          <a:lstStyle/>
          <a:p>
            <a:r>
              <a:rPr lang="en-US" smtClean="0"/>
              <a:t>Germany</a:t>
            </a:r>
          </a:p>
          <a:p>
            <a:pPr lvl="1"/>
            <a:r>
              <a:rPr lang="en-US" smtClean="0"/>
              <a:t>Fixed for Contract Term in Nominal Euros</a:t>
            </a:r>
          </a:p>
          <a:p>
            <a:r>
              <a:rPr lang="en-US" smtClean="0"/>
              <a:t>UK</a:t>
            </a:r>
          </a:p>
          <a:p>
            <a:pPr lvl="1"/>
            <a:r>
              <a:rPr lang="en-US" smtClean="0"/>
              <a:t>Spot price + Incentive</a:t>
            </a:r>
          </a:p>
          <a:p>
            <a:pPr lvl="1"/>
            <a:r>
              <a:rPr lang="en-US" smtClean="0"/>
              <a:t>Incentive includes inflation</a:t>
            </a:r>
          </a:p>
          <a:p>
            <a:r>
              <a:rPr lang="en-US" smtClean="0"/>
              <a:t>Italy</a:t>
            </a:r>
          </a:p>
          <a:p>
            <a:pPr lvl="1"/>
            <a:r>
              <a:rPr lang="en-US" smtClean="0"/>
              <a:t>Residential Price + REC</a:t>
            </a:r>
          </a:p>
          <a:p>
            <a:r>
              <a:rPr lang="en-US" smtClean="0"/>
              <a:t>Brazil</a:t>
            </a:r>
          </a:p>
          <a:p>
            <a:pPr lvl="1"/>
            <a:r>
              <a:rPr lang="en-US" smtClean="0"/>
              <a:t>Bidding using price as bid</a:t>
            </a:r>
          </a:p>
        </p:txBody>
      </p:sp>
    </p:spTree>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mtClean="0"/>
              <a:t>Changes in Feed-In Tariffs</a:t>
            </a:r>
          </a:p>
        </p:txBody>
      </p:sp>
      <p:sp>
        <p:nvSpPr>
          <p:cNvPr id="71683" name="Content Placeholder 2"/>
          <p:cNvSpPr>
            <a:spLocks noGrp="1"/>
          </p:cNvSpPr>
          <p:nvPr>
            <p:ph idx="1"/>
          </p:nvPr>
        </p:nvSpPr>
        <p:spPr/>
        <p:txBody>
          <a:bodyPr/>
          <a:lstStyle/>
          <a:p>
            <a:r>
              <a:rPr lang="en-US" smtClean="0"/>
              <a:t>Reduction in German Solar Tariffs</a:t>
            </a:r>
          </a:p>
          <a:p>
            <a:r>
              <a:rPr lang="en-US" smtClean="0"/>
              <a:t>Retroactive Changes in Spanish Solar Tariff with Limits on Production</a:t>
            </a:r>
          </a:p>
          <a:p>
            <a:r>
              <a:rPr lang="en-US" smtClean="0"/>
              <a:t>Elimination of Spanish Feed-in Tariff</a:t>
            </a:r>
          </a:p>
          <a:p>
            <a:r>
              <a:rPr lang="en-US" smtClean="0"/>
              <a:t>Reduction in French Feed-in Tariff</a:t>
            </a:r>
          </a:p>
          <a:p>
            <a:r>
              <a:rPr lang="en-US" smtClean="0"/>
              <a:t>Reductions in U.K Feed-in Tariffs</a:t>
            </a:r>
          </a:p>
          <a:p>
            <a:r>
              <a:rPr lang="en-US" smtClean="0"/>
              <a:t>Introduction of Feed-in Tariffs in Africa</a:t>
            </a:r>
          </a:p>
          <a:p>
            <a:r>
              <a:rPr lang="en-US" smtClean="0"/>
              <a:t>Solar Tax in Czech Republic</a:t>
            </a:r>
          </a:p>
        </p:txBody>
      </p:sp>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smtClean="0"/>
              <a:t>Comparison of Feed-in Tariffs for Different Technologies</a:t>
            </a:r>
          </a:p>
        </p:txBody>
      </p:sp>
      <p:pic>
        <p:nvPicPr>
          <p:cNvPr id="72707" name="Picture 2"/>
          <p:cNvPicPr>
            <a:picLocks noGrp="1" noChangeAspect="1" noChangeArrowheads="1"/>
          </p:cNvPicPr>
          <p:nvPr>
            <p:ph idx="1"/>
          </p:nvPr>
        </p:nvPicPr>
        <p:blipFill>
          <a:blip r:embed="rId2" cstate="print"/>
          <a:srcRect/>
          <a:stretch>
            <a:fillRect/>
          </a:stretch>
        </p:blipFill>
        <p:spPr>
          <a:xfrm>
            <a:off x="1822450" y="1600200"/>
            <a:ext cx="5575300" cy="4648200"/>
          </a:xfrm>
          <a:noFill/>
        </p:spPr>
      </p:pic>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pPr algn="ctr"/>
            <a:r>
              <a:rPr lang="en-US" smtClean="0"/>
              <a:t>Comparison of Feed-In Tariffs – On Shore Wind </a:t>
            </a:r>
            <a:br>
              <a:rPr lang="en-US" smtClean="0"/>
            </a:br>
            <a:r>
              <a:rPr lang="en-US" smtClean="0"/>
              <a:t>for Year 2011</a:t>
            </a:r>
          </a:p>
        </p:txBody>
      </p:sp>
      <p:graphicFrame>
        <p:nvGraphicFramePr>
          <p:cNvPr id="4" name="Content Placeholder 3"/>
          <p:cNvGraphicFramePr>
            <a:graphicFrameLocks noGrp="1"/>
          </p:cNvGraphicFramePr>
          <p:nvPr>
            <p:ph idx="1"/>
          </p:nvPr>
        </p:nvGraphicFramePr>
        <p:xfrm>
          <a:off x="762000" y="1524000"/>
          <a:ext cx="76200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KPI Number 4: Operation and Maintenance Cost</a:t>
            </a:r>
          </a:p>
        </p:txBody>
      </p:sp>
      <p:sp>
        <p:nvSpPr>
          <p:cNvPr id="11267" name="Content Placeholder 2"/>
          <p:cNvSpPr>
            <a:spLocks noGrp="1"/>
          </p:cNvSpPr>
          <p:nvPr>
            <p:ph idx="1"/>
          </p:nvPr>
        </p:nvSpPr>
        <p:spPr>
          <a:xfrm>
            <a:off x="685800" y="1447800"/>
            <a:ext cx="7848600" cy="4648200"/>
          </a:xfrm>
        </p:spPr>
        <p:txBody>
          <a:bodyPr/>
          <a:lstStyle/>
          <a:p>
            <a:r>
              <a:rPr lang="en-US" smtClean="0"/>
              <a:t>Relative to capital cost, the year by year operating cost is a minor item.</a:t>
            </a:r>
          </a:p>
          <a:p>
            <a:r>
              <a:rPr lang="en-US" smtClean="0"/>
              <a:t>The total price to cover the capital cost is in the range of US$ 70/MWH  US$ 300/MWH depending on the technology, the cost per kW and the capacity factor.</a:t>
            </a:r>
          </a:p>
          <a:p>
            <a:r>
              <a:rPr lang="en-US" smtClean="0"/>
              <a:t>By comparison to the total price, the operation and maintenance cost is relatively small – ranging from US$15/MWH to US$35/MWH which is generally covered by a fixed contract.</a:t>
            </a:r>
          </a:p>
          <a:p>
            <a:r>
              <a:rPr lang="en-US" smtClean="0"/>
              <a:t>The cost of conventional plants depends on the natural gas price which has declined in the U.S. and is now only about US$ 20/MWH.</a:t>
            </a:r>
          </a:p>
          <a:p>
            <a:r>
              <a:rPr lang="en-US" smtClean="0"/>
              <a:t>Given the importance of capital cost relative to operating cost, cost of capital issues are important relative to operating cost.</a:t>
            </a:r>
          </a:p>
          <a:p>
            <a:r>
              <a:rPr lang="en-US" smtClean="0"/>
              <a:t>As the capital cost has come down for renewable costs, the operating cost has become relatively more important.</a:t>
            </a:r>
          </a:p>
          <a:p>
            <a:pPr>
              <a:buFontTx/>
              <a:buNone/>
            </a:pPr>
            <a:endParaRPr lang="en-US" smtClean="0"/>
          </a:p>
        </p:txBody>
      </p:sp>
    </p:spTree>
  </p:cSld>
  <p:clrMapOvr>
    <a:masterClrMapping/>
  </p:clrMapOvr>
  <p:transition>
    <p:zo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smtClean="0"/>
              <a:t>Wind Capacity Factor and wind Price</a:t>
            </a:r>
          </a:p>
        </p:txBody>
      </p:sp>
      <p:sp>
        <p:nvSpPr>
          <p:cNvPr id="74755" name="Content Placeholder 2"/>
          <p:cNvSpPr>
            <a:spLocks noGrp="1"/>
          </p:cNvSpPr>
          <p:nvPr>
            <p:ph idx="1"/>
          </p:nvPr>
        </p:nvSpPr>
        <p:spPr/>
        <p:txBody>
          <a:bodyPr/>
          <a:lstStyle/>
          <a:p>
            <a:r>
              <a:rPr lang="en-US" smtClean="0"/>
              <a:t>EDPR made €675m ($863m) in the nine months to the end of September before interest, tax, depreciation and amortisation (Ebitda), a 23% increase on the €548m it booked at the same stage in 2011. </a:t>
            </a:r>
          </a:p>
          <a:p>
            <a:r>
              <a:rPr lang="en-US" smtClean="0"/>
              <a:t>Its installed capacity increased to 7.74GW from 7.28GW and output reached 13.35TWh, up 11% year-on-year. The operator also hailed a "top notch" average load factor of 29% for its wind farms. </a:t>
            </a:r>
          </a:p>
          <a:p>
            <a:r>
              <a:rPr lang="en-US" b="1" smtClean="0">
                <a:hlinkClick r:id="rId2"/>
              </a:rPr>
              <a:t>EDPR</a:t>
            </a:r>
            <a:r>
              <a:rPr lang="en-US" smtClean="0"/>
              <a:t>’s average electricity price also grew by 11% to €63.9/MWh, helping to increase revenue by 22% to €936. </a:t>
            </a:r>
          </a:p>
          <a:p>
            <a:r>
              <a:rPr lang="en-US" smtClean="0"/>
              <a:t>Of the extra capacity added during the last year, 185MW was in Europe and 244MW in the US. </a:t>
            </a:r>
          </a:p>
          <a:p>
            <a:endParaRPr lang="en-US" smtClean="0"/>
          </a:p>
        </p:txBody>
      </p:sp>
    </p:spTree>
  </p:cSld>
  <p:clrMapOvr>
    <a:masterClrMapping/>
  </p:clrMapOvr>
  <p:transition>
    <p:zo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685800" y="533400"/>
            <a:ext cx="7086600" cy="762000"/>
          </a:xfrm>
        </p:spPr>
        <p:txBody>
          <a:bodyPr/>
          <a:lstStyle/>
          <a:p>
            <a:r>
              <a:rPr lang="en-US" smtClean="0"/>
              <a:t>Solar FIT Rates Nov 2011</a:t>
            </a:r>
          </a:p>
        </p:txBody>
      </p:sp>
      <p:sp>
        <p:nvSpPr>
          <p:cNvPr id="75779" name="Content Placeholder 2"/>
          <p:cNvSpPr>
            <a:spLocks noGrp="1"/>
          </p:cNvSpPr>
          <p:nvPr>
            <p:ph idx="1"/>
          </p:nvPr>
        </p:nvSpPr>
        <p:spPr/>
        <p:txBody>
          <a:bodyPr/>
          <a:lstStyle/>
          <a:p>
            <a:endParaRPr lang="en-US" smtClean="0"/>
          </a:p>
        </p:txBody>
      </p:sp>
      <p:pic>
        <p:nvPicPr>
          <p:cNvPr id="75780" name="Picture 2"/>
          <p:cNvPicPr>
            <a:picLocks noChangeAspect="1" noChangeArrowheads="1"/>
          </p:cNvPicPr>
          <p:nvPr/>
        </p:nvPicPr>
        <p:blipFill>
          <a:blip r:embed="rId2" cstate="print"/>
          <a:srcRect/>
          <a:stretch>
            <a:fillRect/>
          </a:stretch>
        </p:blipFill>
        <p:spPr bwMode="auto">
          <a:xfrm>
            <a:off x="9525" y="1600200"/>
            <a:ext cx="9066213" cy="5097463"/>
          </a:xfrm>
          <a:prstGeom prst="rect">
            <a:avLst/>
          </a:prstGeom>
          <a:noFill/>
          <a:ln w="9525">
            <a:noFill/>
            <a:miter lim="800000"/>
            <a:headEnd/>
            <a:tailEnd/>
          </a:ln>
        </p:spPr>
      </p:pic>
      <p:sp>
        <p:nvSpPr>
          <p:cNvPr id="75781" name="TextBox 4"/>
          <p:cNvSpPr txBox="1">
            <a:spLocks noChangeArrowheads="1"/>
          </p:cNvSpPr>
          <p:nvPr/>
        </p:nvSpPr>
        <p:spPr bwMode="auto">
          <a:xfrm>
            <a:off x="0" y="1524000"/>
            <a:ext cx="1219200" cy="5262563"/>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
        <p:nvSpPr>
          <p:cNvPr id="75782" name="TextBox 6"/>
          <p:cNvSpPr txBox="1">
            <a:spLocks noChangeArrowheads="1"/>
          </p:cNvSpPr>
          <p:nvPr/>
        </p:nvSpPr>
        <p:spPr bwMode="auto">
          <a:xfrm>
            <a:off x="7848600" y="1225550"/>
            <a:ext cx="1295400" cy="5632450"/>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smtClean="0"/>
              <a:t>Historic and Forecast Trends in Price</a:t>
            </a:r>
          </a:p>
        </p:txBody>
      </p:sp>
      <p:pic>
        <p:nvPicPr>
          <p:cNvPr id="76803" name="Picture 2"/>
          <p:cNvPicPr>
            <a:picLocks noGrp="1" noChangeAspect="1" noChangeArrowheads="1"/>
          </p:cNvPicPr>
          <p:nvPr>
            <p:ph idx="1"/>
          </p:nvPr>
        </p:nvPicPr>
        <p:blipFill>
          <a:blip r:embed="rId2" cstate="print"/>
          <a:srcRect/>
          <a:stretch>
            <a:fillRect/>
          </a:stretch>
        </p:blipFill>
        <p:spPr>
          <a:xfrm>
            <a:off x="457200" y="1203325"/>
            <a:ext cx="8407400" cy="5045075"/>
          </a:xfrm>
          <a:noFill/>
        </p:spPr>
      </p:pic>
      <p:sp>
        <p:nvSpPr>
          <p:cNvPr id="76804" name="TextBox 4"/>
          <p:cNvSpPr txBox="1">
            <a:spLocks noChangeArrowheads="1"/>
          </p:cNvSpPr>
          <p:nvPr/>
        </p:nvSpPr>
        <p:spPr bwMode="auto">
          <a:xfrm>
            <a:off x="152400" y="990600"/>
            <a:ext cx="2895600" cy="5262563"/>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smtClean="0"/>
              <a:t>FIT Declines from 2009-2012 for PV</a:t>
            </a:r>
          </a:p>
        </p:txBody>
      </p:sp>
      <p:pic>
        <p:nvPicPr>
          <p:cNvPr id="77827" name="Picture 2"/>
          <p:cNvPicPr>
            <a:picLocks noChangeAspect="1" noChangeArrowheads="1"/>
          </p:cNvPicPr>
          <p:nvPr/>
        </p:nvPicPr>
        <p:blipFill>
          <a:blip r:embed="rId2" cstate="print"/>
          <a:srcRect/>
          <a:stretch>
            <a:fillRect/>
          </a:stretch>
        </p:blipFill>
        <p:spPr bwMode="auto">
          <a:xfrm>
            <a:off x="0" y="1279525"/>
            <a:ext cx="9144000" cy="5141913"/>
          </a:xfrm>
          <a:prstGeom prst="rect">
            <a:avLst/>
          </a:prstGeom>
          <a:noFill/>
          <a:ln w="9525">
            <a:noFill/>
            <a:miter lim="800000"/>
            <a:headEnd/>
            <a:tailEnd/>
          </a:ln>
        </p:spPr>
      </p:pic>
      <p:sp>
        <p:nvSpPr>
          <p:cNvPr id="77828" name="TextBox 3"/>
          <p:cNvSpPr txBox="1">
            <a:spLocks noChangeArrowheads="1"/>
          </p:cNvSpPr>
          <p:nvPr/>
        </p:nvSpPr>
        <p:spPr bwMode="auto">
          <a:xfrm>
            <a:off x="0" y="1143000"/>
            <a:ext cx="914400" cy="5448300"/>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
        <p:nvSpPr>
          <p:cNvPr id="77829" name="TextBox 4"/>
          <p:cNvSpPr txBox="1">
            <a:spLocks noChangeArrowheads="1"/>
          </p:cNvSpPr>
          <p:nvPr/>
        </p:nvSpPr>
        <p:spPr bwMode="auto">
          <a:xfrm>
            <a:off x="8077200" y="1143000"/>
            <a:ext cx="1066800" cy="5448300"/>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smtClean="0"/>
              <a:t>Reduction in Demand for Solar from Lower  Feed-in Tariffs (Comments in Report of Manufacturer)</a:t>
            </a:r>
          </a:p>
        </p:txBody>
      </p:sp>
      <p:sp>
        <p:nvSpPr>
          <p:cNvPr id="78851" name="Content Placeholder 2"/>
          <p:cNvSpPr>
            <a:spLocks noGrp="1"/>
          </p:cNvSpPr>
          <p:nvPr>
            <p:ph idx="1"/>
          </p:nvPr>
        </p:nvSpPr>
        <p:spPr/>
        <p:txBody>
          <a:bodyPr/>
          <a:lstStyle/>
          <a:p>
            <a:r>
              <a:rPr lang="en-US" sz="1400" smtClean="0"/>
              <a:t>Government subsidies and incentives for solar energy were reduced in a few countries in 2011 and may be further reduced or eliminated in the future.  </a:t>
            </a:r>
          </a:p>
          <a:p>
            <a:r>
              <a:rPr lang="en-US" sz="1400" smtClean="0"/>
              <a:t>For example, PV power generation capacity in Italy and Germany constituted a major portion of the world’s total installed PV power generation capacity, largely due to government policies that provided market incentives and established favorable feed-in tariff rates.  However, both countries reduced their support for solar energy and feed-in-tariff programs in 2011.  The Italian government announced in May 2011 that it would set caps on the capacity of solar photovoltaic installations and the spending on solar energy installations above 1 MW.  As a result, there was a sharp cutback in sales and shipments to customers in Italy in 2011.  The government debt problems in Italy could lead to further decreases to solar energy subsidies in 2012 and beyond.  </a:t>
            </a:r>
          </a:p>
          <a:p>
            <a:r>
              <a:rPr lang="en-US" sz="1400" smtClean="0"/>
              <a:t>The German government announced in early 2011 that it could cut solar feed-in tariffs by up to 30% starting in March or April 2012.  Subsequently, in early 2012, the German government announced (i) cuts to the feed-in tariff effective March 2012 from approximately 20% for small residential rooftops to 29% for utility scale projects of less than 10 MW, and (ii) an end to feed-in tariffs for utility scale installations greater than 10 MW, with a grace period for projects with construction permitted before March 9, 2012.  Reductions in solar energy incentives and feed-in tariff programs may result in an oversupply of solar panel inventories as well as a significant fall in the price of and demand for PV products.  </a:t>
            </a:r>
          </a:p>
        </p:txBody>
      </p:sp>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smtClean="0"/>
              <a:t>Prices in PPA contracts for Solar Thermal in India</a:t>
            </a:r>
          </a:p>
        </p:txBody>
      </p:sp>
      <p:pic>
        <p:nvPicPr>
          <p:cNvPr id="79875" name="Picture 2"/>
          <p:cNvPicPr>
            <a:picLocks noGrp="1" noChangeAspect="1" noChangeArrowheads="1"/>
          </p:cNvPicPr>
          <p:nvPr>
            <p:ph idx="1"/>
          </p:nvPr>
        </p:nvPicPr>
        <p:blipFill>
          <a:blip r:embed="rId2" cstate="print"/>
          <a:srcRect/>
          <a:stretch>
            <a:fillRect/>
          </a:stretch>
        </p:blipFill>
        <p:spPr>
          <a:xfrm>
            <a:off x="876300" y="2576513"/>
            <a:ext cx="7467600" cy="2695575"/>
          </a:xfrm>
          <a:noFill/>
        </p:spPr>
      </p:pic>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smtClean="0"/>
              <a:t>German Off-Shore Wind Feed-in Tariffs</a:t>
            </a:r>
          </a:p>
        </p:txBody>
      </p:sp>
      <p:sp>
        <p:nvSpPr>
          <p:cNvPr id="80899" name="Rectangle 3"/>
          <p:cNvSpPr>
            <a:spLocks noGrp="1" noChangeArrowheads="1"/>
          </p:cNvSpPr>
          <p:nvPr>
            <p:ph type="body" idx="1"/>
          </p:nvPr>
        </p:nvSpPr>
        <p:spPr/>
        <p:txBody>
          <a:bodyPr/>
          <a:lstStyle/>
          <a:p>
            <a:pPr eaLnBrk="1" hangingPunct="1">
              <a:lnSpc>
                <a:spcPct val="80000"/>
              </a:lnSpc>
            </a:pPr>
            <a:r>
              <a:rPr lang="en-US" smtClean="0"/>
              <a:t>Basic fees</a:t>
            </a:r>
          </a:p>
          <a:p>
            <a:pPr lvl="1" eaLnBrk="1" hangingPunct="1">
              <a:lnSpc>
                <a:spcPct val="80000"/>
              </a:lnSpc>
            </a:pPr>
            <a:r>
              <a:rPr lang="en-US" smtClean="0"/>
              <a:t>Initial fee (first 12 years of operation; extension for remote/deep water installations) </a:t>
            </a:r>
          </a:p>
          <a:p>
            <a:pPr lvl="2" eaLnBrk="1" hangingPunct="1">
              <a:lnSpc>
                <a:spcPct val="80000"/>
              </a:lnSpc>
            </a:pPr>
            <a:r>
              <a:rPr lang="en-US" smtClean="0"/>
              <a:t>130  Euro Cents per MWH </a:t>
            </a:r>
          </a:p>
          <a:p>
            <a:pPr lvl="1" eaLnBrk="1" hangingPunct="1">
              <a:lnSpc>
                <a:spcPct val="80000"/>
              </a:lnSpc>
            </a:pPr>
            <a:r>
              <a:rPr lang="en-US" smtClean="0"/>
              <a:t>additional 2 ct/kWh if commissioned before 1.1.2016 </a:t>
            </a:r>
          </a:p>
          <a:p>
            <a:pPr lvl="2" eaLnBrk="1" hangingPunct="1">
              <a:lnSpc>
                <a:spcPct val="80000"/>
              </a:lnSpc>
            </a:pPr>
            <a:r>
              <a:rPr lang="en-US" smtClean="0"/>
              <a:t>Total is 150 Euro/MWH</a:t>
            </a:r>
          </a:p>
          <a:p>
            <a:pPr lvl="1" eaLnBrk="1" hangingPunct="1">
              <a:lnSpc>
                <a:spcPct val="80000"/>
              </a:lnSpc>
            </a:pPr>
            <a:r>
              <a:rPr lang="en-US" smtClean="0"/>
              <a:t>Base fee of 3.50 Euro Cents/kWh (35/MWH) after year 12</a:t>
            </a:r>
          </a:p>
          <a:p>
            <a:pPr eaLnBrk="1" hangingPunct="1">
              <a:lnSpc>
                <a:spcPct val="80000"/>
              </a:lnSpc>
            </a:pPr>
            <a:r>
              <a:rPr lang="en-US" smtClean="0"/>
              <a:t>Digression in of Tariffs from 2015 by 5.0% per year</a:t>
            </a:r>
          </a:p>
          <a:p>
            <a:pPr eaLnBrk="1" hangingPunct="1">
              <a:lnSpc>
                <a:spcPct val="80000"/>
              </a:lnSpc>
            </a:pPr>
            <a:endParaRPr lang="en-US" smtClean="0"/>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mtClean="0"/>
              <a:t>Feed In Tariffs for Off-Shore Wind</a:t>
            </a:r>
          </a:p>
        </p:txBody>
      </p:sp>
      <p:pic>
        <p:nvPicPr>
          <p:cNvPr id="81923" name="Picture 3"/>
          <p:cNvPicPr>
            <a:picLocks noGrp="1" noChangeAspect="1" noChangeArrowheads="1"/>
          </p:cNvPicPr>
          <p:nvPr>
            <p:ph type="body" idx="1"/>
          </p:nvPr>
        </p:nvPicPr>
        <p:blipFill>
          <a:blip r:embed="rId2" cstate="print"/>
          <a:srcRect/>
          <a:stretch>
            <a:fillRect/>
          </a:stretch>
        </p:blipFill>
        <p:spPr>
          <a:xfrm>
            <a:off x="1600200" y="2057400"/>
            <a:ext cx="5895975" cy="3657600"/>
          </a:xfrm>
        </p:spPr>
      </p:pic>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mtClean="0"/>
              <a:t>Alternative Feed-in Tariff Structures – Denmark Example</a:t>
            </a:r>
          </a:p>
        </p:txBody>
      </p:sp>
      <p:pic>
        <p:nvPicPr>
          <p:cNvPr id="82947" name="Picture 3"/>
          <p:cNvPicPr>
            <a:picLocks noGrp="1"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smtClean="0"/>
              <a:t>Cost of Solar in India from Auction</a:t>
            </a:r>
          </a:p>
        </p:txBody>
      </p:sp>
      <p:pic>
        <p:nvPicPr>
          <p:cNvPr id="83971" name="Content Placeholder 3"/>
          <p:cNvPicPr>
            <a:picLocks noGrp="1" noChangeAspect="1" noChangeArrowheads="1"/>
          </p:cNvPicPr>
          <p:nvPr>
            <p:ph idx="1"/>
          </p:nvPr>
        </p:nvPicPr>
        <p:blipFill>
          <a:blip r:embed="rId2" cstate="print"/>
          <a:srcRect/>
          <a:stretch>
            <a:fillRect/>
          </a:stretch>
        </p:blipFill>
        <p:spPr>
          <a:xfrm>
            <a:off x="685800" y="2451100"/>
            <a:ext cx="7848600" cy="2946400"/>
          </a:xfrm>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Project Finance Considerations and KPI’s for Financing Projects</a:t>
            </a:r>
          </a:p>
        </p:txBody>
      </p:sp>
      <p:sp>
        <p:nvSpPr>
          <p:cNvPr id="12291" name="Content Placeholder 2"/>
          <p:cNvSpPr>
            <a:spLocks noGrp="1"/>
          </p:cNvSpPr>
          <p:nvPr>
            <p:ph idx="1"/>
          </p:nvPr>
        </p:nvSpPr>
        <p:spPr>
          <a:xfrm>
            <a:off x="685800" y="1524000"/>
            <a:ext cx="7848600" cy="4648200"/>
          </a:xfrm>
        </p:spPr>
        <p:txBody>
          <a:bodyPr/>
          <a:lstStyle/>
          <a:p>
            <a:r>
              <a:rPr lang="en-US" sz="1600" smtClean="0"/>
              <a:t>Project Finance is used for financing many renewable projects and has been the most common form of financing in Europe where government feed in tariffs are paid to private investors.</a:t>
            </a:r>
          </a:p>
          <a:p>
            <a:r>
              <a:rPr lang="en-US" sz="1600" smtClean="0"/>
              <a:t>In project finance, two financial ratios derived from cash flow drive the process:</a:t>
            </a:r>
          </a:p>
          <a:p>
            <a:pPr lvl="1"/>
            <a:r>
              <a:rPr lang="en-US" sz="1200" smtClean="0"/>
              <a:t>The first ratio is the equity IRR which drives the investment from equity investors</a:t>
            </a:r>
          </a:p>
          <a:p>
            <a:pPr lvl="1"/>
            <a:r>
              <a:rPr lang="en-US" sz="1200" smtClean="0"/>
              <a:t>The second is the DSCR which is the ratio that lenders use to determine the amount of debt a project can support.</a:t>
            </a:r>
          </a:p>
          <a:p>
            <a:r>
              <a:rPr lang="en-US" sz="1600" smtClean="0"/>
              <a:t>DSCR’s and the tenor of debt drive the amount of debt in a project which in turn has a large influence on the equity IRR.  The DSCR and the tenor of the debt depend on the type of the project.</a:t>
            </a:r>
          </a:p>
          <a:p>
            <a:pPr lvl="1"/>
            <a:r>
              <a:rPr lang="en-US" sz="1400" smtClean="0"/>
              <a:t>Solar may have a DSCR of 1.20 while on-shore wind may have a DSCR of 1.40.  </a:t>
            </a:r>
          </a:p>
          <a:p>
            <a:pPr lvl="1"/>
            <a:r>
              <a:rPr lang="en-US" sz="1400" smtClean="0"/>
              <a:t>The tenor of debt may be as long as 18 years or as low as 10 years.</a:t>
            </a:r>
          </a:p>
          <a:p>
            <a:pPr lvl="1"/>
            <a:r>
              <a:rPr lang="en-US" sz="1400" smtClean="0"/>
              <a:t>The required Equity IRR on a project may range from 7% to 12% depending on the project and the area where the project is being developed.</a:t>
            </a:r>
          </a:p>
          <a:p>
            <a:pPr lvl="1"/>
            <a:r>
              <a:rPr lang="en-US" sz="1400" smtClean="0"/>
              <a:t>Repayment of debt generally uses sculpting which means that the repayment is customized so that the DSCR remains constant over the tenor of the debt.</a:t>
            </a:r>
          </a:p>
        </p:txBody>
      </p:sp>
    </p:spTree>
  </p:cSld>
  <p:clrMapOvr>
    <a:masterClrMapping/>
  </p:clrMapOvr>
  <p:transition>
    <p:zoom/>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Length of Feed-in Tariffs</a:t>
            </a:r>
          </a:p>
        </p:txBody>
      </p:sp>
      <p:pic>
        <p:nvPicPr>
          <p:cNvPr id="84995" name="Picture 3"/>
          <p:cNvPicPr>
            <a:picLocks noGrp="1" noChangeAspect="1" noChangeArrowheads="1"/>
          </p:cNvPicPr>
          <p:nvPr>
            <p:ph type="body" idx="1"/>
          </p:nvPr>
        </p:nvPicPr>
        <p:blipFill>
          <a:blip r:embed="rId2" cstate="print"/>
          <a:srcRect/>
          <a:stretch>
            <a:fillRect/>
          </a:stretch>
        </p:blipFill>
        <p:spPr>
          <a:xfrm>
            <a:off x="1612900" y="1600200"/>
            <a:ext cx="5918200" cy="4525963"/>
          </a:xfrm>
        </p:spPr>
      </p:pic>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smtClean="0"/>
              <a:t>Czech Republic Case: Taxes on Solar Power</a:t>
            </a:r>
          </a:p>
        </p:txBody>
      </p:sp>
      <p:sp>
        <p:nvSpPr>
          <p:cNvPr id="86019" name="Content Placeholder 2"/>
          <p:cNvSpPr>
            <a:spLocks noGrp="1"/>
          </p:cNvSpPr>
          <p:nvPr>
            <p:ph idx="1"/>
          </p:nvPr>
        </p:nvSpPr>
        <p:spPr/>
        <p:txBody>
          <a:bodyPr/>
          <a:lstStyle/>
          <a:p>
            <a:r>
              <a:rPr lang="en-US" smtClean="0"/>
              <a:t>Czech Republic has 15 year Feed-in Tariff</a:t>
            </a:r>
          </a:p>
          <a:p>
            <a:r>
              <a:rPr lang="en-US" smtClean="0"/>
              <a:t>After implementation of the feed-in tariff</a:t>
            </a:r>
          </a:p>
          <a:p>
            <a:pPr lvl="1"/>
            <a:r>
              <a:rPr lang="en-US" smtClean="0"/>
              <a:t>The earned IRR was high</a:t>
            </a:r>
          </a:p>
          <a:p>
            <a:pPr lvl="1"/>
            <a:r>
              <a:rPr lang="en-US" smtClean="0"/>
              <a:t>More capacity was connected than was expected</a:t>
            </a:r>
          </a:p>
          <a:p>
            <a:r>
              <a:rPr lang="en-US" smtClean="0"/>
              <a:t>Rumors circulated about a special tax of 20% that would be implemented on solar projects</a:t>
            </a:r>
          </a:p>
          <a:p>
            <a:pPr lvl="1"/>
            <a:r>
              <a:rPr lang="en-US" smtClean="0"/>
              <a:t>The tax would have the same effect as a reduction in the FIT</a:t>
            </a:r>
          </a:p>
          <a:p>
            <a:pPr lvl="1"/>
            <a:r>
              <a:rPr lang="en-US" smtClean="0"/>
              <a:t>Legal consultants suggested that the tax increase was not legal and could not be implemented</a:t>
            </a:r>
          </a:p>
          <a:p>
            <a:r>
              <a:rPr lang="en-US" smtClean="0"/>
              <a:t>The tax was implemented shortly after the FIT rates</a:t>
            </a:r>
          </a:p>
          <a:p>
            <a:endParaRPr lang="en-US" smtClean="0"/>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smtClean="0"/>
              <a:t>Modelled IRR’s in FIT</a:t>
            </a:r>
          </a:p>
        </p:txBody>
      </p:sp>
      <p:sp>
        <p:nvSpPr>
          <p:cNvPr id="87043" name="Content Placeholder 2"/>
          <p:cNvSpPr>
            <a:spLocks noGrp="1"/>
          </p:cNvSpPr>
          <p:nvPr>
            <p:ph idx="1"/>
          </p:nvPr>
        </p:nvSpPr>
        <p:spPr/>
        <p:txBody>
          <a:bodyPr/>
          <a:lstStyle/>
          <a:p>
            <a:r>
              <a:rPr lang="en-US" smtClean="0"/>
              <a:t>UK: The government says the new FIT levels will offer system owners a tax-free rate of return of around 4.5% to 5%, broadly comparable to the returns offered in Germany.</a:t>
            </a:r>
          </a:p>
          <a:p>
            <a:r>
              <a:rPr lang="en-US" smtClean="0"/>
              <a:t>China: Lian says a cash rebate of 7 yuan per watt would see some developers make an internal rate of return (IRR) of more than 20%, compared with around 8-10% under the FIT. </a:t>
            </a:r>
          </a:p>
          <a:p>
            <a:endParaRPr lang="en-US" smtClean="0"/>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r>
              <a:rPr lang="en-US" smtClean="0"/>
              <a:t>UK Solar Tariff Changes</a:t>
            </a:r>
          </a:p>
        </p:txBody>
      </p:sp>
      <p:sp>
        <p:nvSpPr>
          <p:cNvPr id="88067" name="Content Placeholder 2"/>
          <p:cNvSpPr>
            <a:spLocks noGrp="1"/>
          </p:cNvSpPr>
          <p:nvPr>
            <p:ph idx="1"/>
          </p:nvPr>
        </p:nvSpPr>
        <p:spPr/>
        <p:txBody>
          <a:bodyPr/>
          <a:lstStyle/>
          <a:p>
            <a:r>
              <a:rPr lang="en-US" smtClean="0"/>
              <a:t>The DECC insisted it should be allowed to impose the lower rate on all new systems installed from December, arguing that owners are making higher profits than expected because PV prices have plummeted. </a:t>
            </a:r>
          </a:p>
          <a:p>
            <a:r>
              <a:rPr lang="en-US" smtClean="0"/>
              <a:t>The solar sector does not dispute that profits for homeowners are extraordinarily high at present. But it claims the fault lies with the government, which used outdated price assumptions in its FIT modelling.  A rate cannot be changed for a given year once it is in place. </a:t>
            </a:r>
          </a:p>
          <a:p>
            <a:r>
              <a:rPr lang="en-US" smtClean="0"/>
              <a:t>Larger projects between 250kW and 5MW, as well as all ground-mounted systems, will be unaffected by the changes and continue to receive £0.085/kWh. The government already gouged into support for such large projects earlier this year as part of its fast-track FIT review. </a:t>
            </a:r>
          </a:p>
          <a:p>
            <a:endParaRPr lang="en-US" smtClean="0"/>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3"/>
          <p:cNvSpPr>
            <a:spLocks noGrp="1"/>
          </p:cNvSpPr>
          <p:nvPr>
            <p:ph type="ctrTitle" idx="4294967295"/>
          </p:nvPr>
        </p:nvSpPr>
        <p:spPr>
          <a:xfrm>
            <a:off x="609600" y="4343400"/>
            <a:ext cx="7772400" cy="1470025"/>
          </a:xfrm>
          <a:solidFill>
            <a:srgbClr val="3366FF"/>
          </a:solidFill>
          <a:ln>
            <a:solidFill>
              <a:schemeClr val="bg1"/>
            </a:solidFill>
          </a:ln>
        </p:spPr>
        <p:txBody>
          <a:bodyPr/>
          <a:lstStyle/>
          <a:p>
            <a:pPr algn="ctr"/>
            <a:r>
              <a:rPr lang="en-US" sz="2800" smtClean="0">
                <a:solidFill>
                  <a:schemeClr val="bg1"/>
                </a:solidFill>
              </a:rPr>
              <a:t>Case Study of German versus Spanish Feed-in Tariffs</a:t>
            </a:r>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r>
              <a:rPr lang="en-US" smtClean="0"/>
              <a:t>German Feed-in Tariff Policy</a:t>
            </a:r>
          </a:p>
        </p:txBody>
      </p:sp>
      <p:sp>
        <p:nvSpPr>
          <p:cNvPr id="90115" name="Content Placeholder 2"/>
          <p:cNvSpPr>
            <a:spLocks noGrp="1"/>
          </p:cNvSpPr>
          <p:nvPr>
            <p:ph idx="1"/>
          </p:nvPr>
        </p:nvSpPr>
        <p:spPr/>
        <p:txBody>
          <a:bodyPr/>
          <a:lstStyle/>
          <a:p>
            <a:r>
              <a:rPr lang="en-US" smtClean="0"/>
              <a:t>Germany has for two decades relied on a comprehensive policy instrument to promote renewable energy: feed-in tariffs. This model requires utilities to buy electricity from renewable energy operators at a fixed rate that is guaranteed for 20 years, providing entrepreneurs and banks with a stable investment environment. </a:t>
            </a:r>
          </a:p>
          <a:p>
            <a:r>
              <a:rPr lang="en-US" smtClean="0"/>
              <a:t>Since introduction of the first feed-in tariff in 1991, the share of renewables in the electricity sector has increased from less than 5 percent to about 20 percent.</a:t>
            </a:r>
          </a:p>
          <a:p>
            <a:r>
              <a:rPr lang="en-US" smtClean="0"/>
              <a:t>Utilities have passed on the extra costs to the end consumer. Yet consumers’ electricity bills have increased by less than 5 percent because of these tariffs, and customers have had no major objections.</a:t>
            </a:r>
          </a:p>
          <a:p>
            <a:r>
              <a:rPr lang="en-US" smtClean="0"/>
              <a:t>Feed-in tariffs often include "tariff degression", a mechanism according to which the price (or tariff) ratchets down over time. This is done in order to track and encourage technological cost reductions.</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r>
              <a:rPr lang="en-US" smtClean="0"/>
              <a:t>Performance of German FIT</a:t>
            </a:r>
          </a:p>
        </p:txBody>
      </p:sp>
      <p:sp>
        <p:nvSpPr>
          <p:cNvPr id="91139" name="Content Placeholder 2"/>
          <p:cNvSpPr>
            <a:spLocks noGrp="1"/>
          </p:cNvSpPr>
          <p:nvPr>
            <p:ph idx="1"/>
          </p:nvPr>
        </p:nvSpPr>
        <p:spPr/>
        <p:txBody>
          <a:bodyPr/>
          <a:lstStyle/>
          <a:p>
            <a:r>
              <a:rPr lang="en-US" smtClean="0"/>
              <a:t>Feed-in tariffs, which are usually guaranteed for 20-25 years, have succeeded in their primary aim of kick-starting the solar energy industry by encouraging enough investment and economies of scale to bring down the prices of solar power equipment.</a:t>
            </a:r>
          </a:p>
          <a:p>
            <a:r>
              <a:rPr lang="en-US" smtClean="0"/>
              <a:t>The threatened decrease in subsidy payments spurred a huge amount of growth at the end of last year as project developers rushed to get their systems installed under the higher FiT rate. The pressure caused by these reports also left a lot of uncertainty in the market, as some news sites with Government sources were reporting that additional cuts were possible during 2011.</a:t>
            </a:r>
          </a:p>
          <a:p>
            <a:r>
              <a:rPr lang="en-US" smtClean="0"/>
              <a:t>Policy Issue</a:t>
            </a:r>
          </a:p>
          <a:p>
            <a:pPr lvl="1"/>
            <a:r>
              <a:rPr lang="en-US" smtClean="0"/>
              <a:t>Encouraging roof top installations and income distribution</a:t>
            </a:r>
          </a:p>
          <a:p>
            <a:endParaRPr lang="en-US" smtClean="0"/>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p:txBody>
          <a:bodyPr/>
          <a:lstStyle/>
          <a:p>
            <a:r>
              <a:rPr lang="en-US" smtClean="0"/>
              <a:t>Price of PV Driven by Feed-In Tariffs</a:t>
            </a:r>
          </a:p>
        </p:txBody>
      </p:sp>
      <p:sp>
        <p:nvSpPr>
          <p:cNvPr id="92163" name="Content Placeholder 2"/>
          <p:cNvSpPr>
            <a:spLocks noGrp="1"/>
          </p:cNvSpPr>
          <p:nvPr>
            <p:ph idx="1"/>
          </p:nvPr>
        </p:nvSpPr>
        <p:spPr>
          <a:xfrm>
            <a:off x="609600" y="1447800"/>
            <a:ext cx="7924800" cy="4800600"/>
          </a:xfrm>
        </p:spPr>
        <p:txBody>
          <a:bodyPr/>
          <a:lstStyle/>
          <a:p>
            <a:r>
              <a:rPr lang="en-US" sz="2000" smtClean="0"/>
              <a:t>The Italian and German markets have a major portion of the world’s installed photovoltaic power generation due in large part to government policies that established high feed-in tariff rates. However:</a:t>
            </a:r>
          </a:p>
          <a:p>
            <a:pPr lvl="1"/>
            <a:r>
              <a:rPr lang="en-US" sz="1600" smtClean="0"/>
              <a:t>the Italian government is amending the feed-in-tariff program in 2011, but it is unknown the exact amount of such reduction. The new tariff system may establish an annual cap on the overall capacity of PV plants that can qualify for the feed-in tariff, cap solar installations at 8 GWs, cap installations on agricultural land at 1MW, and reduce the feed-in tariff rates by 30% to 50% in 2011. </a:t>
            </a:r>
          </a:p>
          <a:p>
            <a:pPr lvl="1"/>
            <a:r>
              <a:rPr lang="en-US" sz="1600" smtClean="0"/>
              <a:t>In 2009, the German government reduced solar feed-in tariffs by 9%.</a:t>
            </a:r>
          </a:p>
          <a:p>
            <a:pPr lvl="1"/>
            <a:r>
              <a:rPr lang="en-US" sz="1600" smtClean="0"/>
              <a:t>In 2010, Germany instituted a further mid-year reduction in solar feed-in tariffs of 17% for rooftop systems and 25% for ground-based systems.  Reductions in feed-in tariff programs may result in a significant fall in the price of and demand for PV products. </a:t>
            </a:r>
            <a:endParaRPr lang="en-US" sz="2000" smtClean="0"/>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p:txBody>
          <a:bodyPr/>
          <a:lstStyle/>
          <a:p>
            <a:r>
              <a:rPr lang="en-US" smtClean="0"/>
              <a:t>Share of New Solar Installations -- 2011</a:t>
            </a:r>
          </a:p>
        </p:txBody>
      </p:sp>
      <p:pic>
        <p:nvPicPr>
          <p:cNvPr id="93187" name="Content Placeholder 3" descr="Record PV added in 2011 as new global powerhouses emerge"/>
          <p:cNvPicPr>
            <a:picLocks noGrp="1"/>
          </p:cNvPicPr>
          <p:nvPr>
            <p:ph idx="1"/>
          </p:nvPr>
        </p:nvPicPr>
        <p:blipFill>
          <a:blip r:embed="rId2" cstate="print"/>
          <a:srcRect/>
          <a:stretch>
            <a:fillRect/>
          </a:stretch>
        </p:blipFill>
        <p:spPr>
          <a:xfrm>
            <a:off x="914400" y="1524000"/>
            <a:ext cx="7315200" cy="4114800"/>
          </a:xfrm>
        </p:spPr>
      </p:pic>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en-US" smtClean="0"/>
              <a:t>Recent Changes in German FIT</a:t>
            </a:r>
          </a:p>
        </p:txBody>
      </p:sp>
      <p:sp>
        <p:nvSpPr>
          <p:cNvPr id="94211" name="Content Placeholder 2"/>
          <p:cNvSpPr>
            <a:spLocks noGrp="1"/>
          </p:cNvSpPr>
          <p:nvPr>
            <p:ph idx="1"/>
          </p:nvPr>
        </p:nvSpPr>
        <p:spPr>
          <a:xfrm>
            <a:off x="609600" y="1295400"/>
            <a:ext cx="7848600" cy="4953000"/>
          </a:xfrm>
        </p:spPr>
        <p:txBody>
          <a:bodyPr/>
          <a:lstStyle/>
          <a:p>
            <a:r>
              <a:rPr lang="en-US" sz="1000" smtClean="0"/>
              <a:t>A bill that would once again hack into Germany’s solar feed-in tariff (FIT) appears ready to sail through both houses of parliament after Chancellor Angela Merkel’s cabinet agreed to water down some of the most draconian measures. Coming alongside a draft of Italy’s latest national energy plan – which may halve total support for new PV installations </a:t>
            </a:r>
          </a:p>
          <a:p>
            <a:r>
              <a:rPr lang="en-US" sz="1000" smtClean="0"/>
              <a:t>The proposed amendments to Germany’s landmark Renewable Energy Sources Act (EEG) are likely to pass both the Bundestag and Bundesrat by the end of the week after the cabinet softened some of the changes, including pushing back the date after which all projects larger than 10MW will receive no support whatsoever by six months. The government also backed away from its plan to put in place provisions allowing it to unilaterally slash FIT rates further in future if new installations do not slow as much as it hopes. </a:t>
            </a:r>
          </a:p>
          <a:p>
            <a:r>
              <a:rPr lang="en-US" sz="1000" smtClean="0"/>
              <a:t>But the industry says such changes are merely a short-term balm, and that after a final boom of activity the German PV market will collapse.  Instead of an initially proposed one-time FIT cut of as much as 29%, followed by monthly reductions of €0.15 ($0.20) per kWh, the government will instead introduce a “base degression” of 1% each month. </a:t>
            </a:r>
          </a:p>
          <a:p>
            <a:r>
              <a:rPr lang="en-US" sz="1000" smtClean="0"/>
              <a:t>Beyond that it will stick with its “target corridor” strategy, whereby harsher cuts will automatically be made if the level of new installations exceeds a certain threshold. This annual threshold decreases from 2.5GW-3GW over the next two years to 900MW-1.9GW by 2017. </a:t>
            </a:r>
          </a:p>
          <a:p>
            <a:r>
              <a:rPr lang="en-US" sz="1000" smtClean="0"/>
              <a:t>Merkel’s government has taken increasingly forceful steps to rein in the country’s PV expansion, which has notched up record year after record year. The ability of the industry to continue boosting installations despite ever-waning FIT support has been due in large part to an influx of cheap Asia-made modules – making the industry’s position tougher to defend from a political standpoint. </a:t>
            </a:r>
          </a:p>
          <a:p>
            <a:r>
              <a:rPr lang="en-US" sz="1000" smtClean="0"/>
              <a:t>Even pro-renewables members of Merkel's cabinet argue that the surge of capacity has left Germany with some of the highest electricity rates in Europae, threatening the country’s industrial prowess, and endangering the public’s still-broad support for renewables. </a:t>
            </a:r>
          </a:p>
          <a:p>
            <a:r>
              <a:rPr lang="en-US" sz="1000" smtClean="0"/>
              <a:t>But the trade group BSW argues that the severity of the cuts “contradicts the technological learning curve and the cost trends around the world”, and will lead to a bloodbath at PV companies with workforces left in Germany. </a:t>
            </a:r>
          </a:p>
          <a:p>
            <a:r>
              <a:rPr lang="en-US" sz="1000" smtClean="0"/>
              <a:t>Analysts expect 2012 to be a painful turning point for the global PV industry, with emerging markets in Asia and the Americas not yet able to offset diminishing markets in Europe. Some of the world's largest PV companies have recently acknowledged they are unlikely to return to profitability before 2013, and in many cases even that may be wishful thinking. </a:t>
            </a:r>
          </a:p>
          <a:p>
            <a:r>
              <a:rPr lang="en-US" sz="1000" smtClean="0"/>
              <a:t>Industry observers expect the oversupply situation to continue unabated this year, with many more bankruptcies expected. </a:t>
            </a:r>
          </a:p>
          <a:p>
            <a:endParaRPr lang="en-US" sz="1000" smtClean="0"/>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DCF Valuation Considerations</a:t>
            </a:r>
          </a:p>
        </p:txBody>
      </p:sp>
      <p:sp>
        <p:nvSpPr>
          <p:cNvPr id="13315" name="Content Placeholder 2"/>
          <p:cNvSpPr>
            <a:spLocks noGrp="1"/>
          </p:cNvSpPr>
          <p:nvPr>
            <p:ph idx="1"/>
          </p:nvPr>
        </p:nvSpPr>
        <p:spPr>
          <a:xfrm>
            <a:off x="685800" y="1447800"/>
            <a:ext cx="7848600" cy="4800600"/>
          </a:xfrm>
        </p:spPr>
        <p:txBody>
          <a:bodyPr/>
          <a:lstStyle/>
          <a:p>
            <a:r>
              <a:rPr lang="en-US" smtClean="0"/>
              <a:t>When investing and financing a new renewable project, project financing analysis is generally used which is driven by the equity IRR and the DSCR.</a:t>
            </a:r>
          </a:p>
          <a:p>
            <a:r>
              <a:rPr lang="en-US" smtClean="0"/>
              <a:t>A major problem for financiers is confidence in the capacity factor estimates for projects that have not yet been constructed.</a:t>
            </a:r>
          </a:p>
          <a:p>
            <a:r>
              <a:rPr lang="en-US" smtClean="0"/>
              <a:t>In valuing projects that have an operating history, the risks and required return are less because there is less dependence on uncertain consulting studies.  DCF models of equity or free cash flow can be used in valuing exiting projects with some of the following considerations:</a:t>
            </a:r>
          </a:p>
          <a:p>
            <a:pPr lvl="1"/>
            <a:r>
              <a:rPr lang="en-US" sz="1400" smtClean="0"/>
              <a:t>Models should extend for the life of the project as growth rates are zero and the projects do not produce cash flow after retirement.</a:t>
            </a:r>
          </a:p>
          <a:p>
            <a:pPr lvl="1"/>
            <a:r>
              <a:rPr lang="en-US" sz="1400" smtClean="0"/>
              <a:t>Equity cash flow can be used as investors normally consider a required rate of return from 7% to 12%.</a:t>
            </a:r>
          </a:p>
          <a:p>
            <a:pPr lvl="1"/>
            <a:r>
              <a:rPr lang="en-US" sz="1400" smtClean="0"/>
              <a:t>The discount rate declines after the project has about four years of operating history because of lower uncertainty in the capacity factor.</a:t>
            </a:r>
          </a:p>
        </p:txBody>
      </p:sp>
    </p:spTree>
  </p:cSld>
  <p:clrMapOvr>
    <a:masterClrMapping/>
  </p:clrMapOvr>
  <p:transition>
    <p:zo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smtClean="0"/>
              <a:t>Recent Changes in German FIT - Continued</a:t>
            </a:r>
          </a:p>
        </p:txBody>
      </p:sp>
      <p:sp>
        <p:nvSpPr>
          <p:cNvPr id="3" name="Content Placeholder 2"/>
          <p:cNvSpPr>
            <a:spLocks noGrp="1"/>
          </p:cNvSpPr>
          <p:nvPr>
            <p:ph idx="1"/>
          </p:nvPr>
        </p:nvSpPr>
        <p:spPr/>
        <p:txBody>
          <a:bodyPr/>
          <a:lstStyle/>
          <a:p>
            <a:pPr>
              <a:defRPr/>
            </a:pPr>
            <a:r>
              <a:rPr lang="en-JM" sz="1200" dirty="0" smtClean="0"/>
              <a:t>The government believes the current system of twice-yearly FIT reductions is merely fuelling end-of-year installation frenzies and, above all, is not curbing demand as much as the government desires. </a:t>
            </a:r>
            <a:endParaRPr lang="en-US" sz="1200" dirty="0" smtClean="0"/>
          </a:p>
          <a:p>
            <a:pPr>
              <a:defRPr/>
            </a:pPr>
            <a:r>
              <a:rPr lang="en-JM" sz="1200" dirty="0" smtClean="0"/>
              <a:t>In an emergency meeting with industry representatives on 19 January, environment minister Norbert </a:t>
            </a:r>
            <a:r>
              <a:rPr lang="en-JM" sz="1200" dirty="0" err="1" smtClean="0"/>
              <a:t>Röttgen</a:t>
            </a:r>
            <a:r>
              <a:rPr lang="en-JM" sz="1200" dirty="0" smtClean="0"/>
              <a:t> confirmed the government is looking to establish a new system whereby FIT reductions are implemented more regularly in response to market uptake – perhaps as often as once a month. </a:t>
            </a:r>
            <a:endParaRPr lang="en-US" sz="1200" dirty="0" smtClean="0"/>
          </a:p>
          <a:p>
            <a:pPr>
              <a:defRPr/>
            </a:pPr>
            <a:r>
              <a:rPr lang="en-JM" sz="1200" dirty="0" smtClean="0"/>
              <a:t>The German government designed the country’s current solar FIT with the aim of encouraging a “target corridor” of 2.5GW-3.5GW of new capacity additions each year.  However, faster-than-expected price reductions for PV components – blamed on Chinese manufacturers by many in the German sector – have made a mockery of that target.  Germany added an estimated 7.5GW of PV capacity in 2011 – some 3GW coming in December alone – smashing the previous record of 6.5GW set in 2010.  The growing cost of subsidising solar energy, combined with the ongoing loss of PV manufacturing jobs in Germany, has put </a:t>
            </a:r>
            <a:r>
              <a:rPr lang="en-JM" sz="1200" dirty="0" err="1" smtClean="0"/>
              <a:t>Röttgen</a:t>
            </a:r>
            <a:r>
              <a:rPr lang="en-JM" sz="1200" dirty="0" smtClean="0"/>
              <a:t> in an increasingly uncomfortable position. </a:t>
            </a:r>
            <a:endParaRPr lang="en-US" sz="1200" dirty="0" smtClean="0"/>
          </a:p>
          <a:p>
            <a:pPr>
              <a:defRPr/>
            </a:pPr>
            <a:r>
              <a:rPr lang="en-JM" sz="1200" dirty="0" smtClean="0"/>
              <a:t>Germany shelled out €8bn ($10.4bn) in solar subsidies in 2011, and its current obligations to all FIT-eligible projects over the course of their lifetimes runs to about €100bn. </a:t>
            </a:r>
            <a:endParaRPr lang="en-US" sz="1200" dirty="0" smtClean="0"/>
          </a:p>
          <a:p>
            <a:pPr>
              <a:defRPr/>
            </a:pPr>
            <a:r>
              <a:rPr lang="en-JM" sz="1200" dirty="0" smtClean="0"/>
              <a:t>Solar installations receive more than half of the </a:t>
            </a:r>
            <a:r>
              <a:rPr lang="en-JM" sz="1200" dirty="0" err="1" smtClean="0"/>
              <a:t>renewables</a:t>
            </a:r>
            <a:r>
              <a:rPr lang="en-JM" sz="1200" dirty="0" smtClean="0"/>
              <a:t> subsidies doled out in German, but produce only about one-fifth of the country’s renewable electricity – or about 4% of the nation’s total. The increased scrutiny of solar comes amid growing scepticism about Germany’s wider clean-energy agenda, with major utilities and their lobbyists pushing hard to convince politicians that the country cannot meet its </a:t>
            </a:r>
            <a:r>
              <a:rPr lang="en-JM" sz="1200" dirty="0" err="1" smtClean="0"/>
              <a:t>renewables</a:t>
            </a:r>
            <a:r>
              <a:rPr lang="en-JM" sz="1200" dirty="0" smtClean="0"/>
              <a:t> goals at a reasonable cost to consumers. </a:t>
            </a:r>
            <a:endParaRPr lang="en-US" sz="1200" dirty="0" smtClean="0"/>
          </a:p>
          <a:p>
            <a:pPr>
              <a:defRPr/>
            </a:pPr>
            <a:endParaRPr lang="en-US" sz="1200" dirty="0" smtClean="0"/>
          </a:p>
          <a:p>
            <a:pPr>
              <a:defRPr/>
            </a:pPr>
            <a:endParaRPr lang="en-US" sz="1050" dirty="0"/>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en-US" smtClean="0"/>
              <a:t>German Surcharges</a:t>
            </a:r>
          </a:p>
        </p:txBody>
      </p:sp>
      <p:sp>
        <p:nvSpPr>
          <p:cNvPr id="96259" name="Content Placeholder 2"/>
          <p:cNvSpPr>
            <a:spLocks noGrp="1"/>
          </p:cNvSpPr>
          <p:nvPr>
            <p:ph idx="1"/>
          </p:nvPr>
        </p:nvSpPr>
        <p:spPr/>
        <p:txBody>
          <a:bodyPr/>
          <a:lstStyle/>
          <a:p>
            <a:r>
              <a:rPr lang="en-US" sz="1200" smtClean="0"/>
              <a:t>News that the renewables surcharge is set to jump to €0.053 ($0.069) per kWh in 2013 – from €0.036/kWh at present – was initially leaked by government sources and then later affirmed by Germany’s BWE wind lobby, which sought immediately to contain the damage. The increased renewables surcharge, alongside other factors, means that the average German consumer may see their power bill rise by as much as 11% next year – among the fastest growth rates in Europe.  BWE president Herman Albers claims that more than half the renewables surcharge is actually the result of the government’s policy of not passing on costs associated with the </a:t>
            </a:r>
            <a:r>
              <a:rPr lang="en-US" sz="1200" i="1" smtClean="0"/>
              <a:t>Energiewende</a:t>
            </a:r>
            <a:r>
              <a:rPr lang="en-US" sz="1200" smtClean="0"/>
              <a:t> to industry – a critical aspect in terms of maintaining the support of the country’s powerful manufacturing sector.  The </a:t>
            </a:r>
            <a:r>
              <a:rPr lang="en-US" sz="1200" i="1" smtClean="0"/>
              <a:t>Energiewende</a:t>
            </a:r>
            <a:r>
              <a:rPr lang="en-US" sz="1200" smtClean="0"/>
              <a:t> is expected to feature prominently in the debate leading to next year’s federal election, and the price of electricity will be a central peg of the argument.  German environment minister Peter Altmaier, of Chancellor Angela Merkel’s ruling Christian Democrats, has set himself on a collision course with German states by insisting that the country’s venerable renewable-energy law (EEG) be rewritten so as to place a greater emphasis on high-level oversight. At the moment, individual states are essentially competing with each other for renewables projects – regardless of how intelligently designed or well located they may be – because more projects means more jobs and more local tax revenues. Altmaier has grown increasingly forceful in his view that the </a:t>
            </a:r>
            <a:r>
              <a:rPr lang="en-US" sz="1200" i="1" smtClean="0"/>
              <a:t>Energiewende</a:t>
            </a:r>
            <a:r>
              <a:rPr lang="en-US" sz="1200" smtClean="0"/>
              <a:t> must be orchestrated more holistically, with wind farms, PV arrays and other renewables installations being built in places and ways that minimise the cost to the overall system. </a:t>
            </a:r>
          </a:p>
          <a:p>
            <a:r>
              <a:rPr lang="en-US" sz="1200" smtClean="0"/>
              <a:t>Earlier this week Altmaier acknowledged that, under a new renewable law, the government may seek to cap the amount of wind and biomass capacity eligible for the feed-in tariff – mirroring its decision earlier this year to cap FIT-eligible PV at 52GW. Most industry sources believe that level will be reached within three or four years.</a:t>
            </a:r>
          </a:p>
        </p:txBody>
      </p:sp>
    </p:spTree>
  </p:cSld>
  <p:clrMapOvr>
    <a:masterClrMapping/>
  </p:clrMapOvr>
  <p:transition>
    <p:zoom/>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smtClean="0"/>
              <a:t>Spanish Case and Feed-In Tariffs for Solar Power</a:t>
            </a:r>
          </a:p>
        </p:txBody>
      </p:sp>
      <p:sp>
        <p:nvSpPr>
          <p:cNvPr id="97283" name="Content Placeholder 2"/>
          <p:cNvSpPr>
            <a:spLocks noGrp="1"/>
          </p:cNvSpPr>
          <p:nvPr>
            <p:ph idx="1"/>
          </p:nvPr>
        </p:nvSpPr>
        <p:spPr/>
        <p:txBody>
          <a:bodyPr/>
          <a:lstStyle/>
          <a:p>
            <a:r>
              <a:rPr lang="en-US" smtClean="0"/>
              <a:t>Feed-In Tariff Initially very High</a:t>
            </a:r>
          </a:p>
          <a:p>
            <a:r>
              <a:rPr lang="en-US" smtClean="0"/>
              <a:t>Too Much Solar Installed</a:t>
            </a:r>
          </a:p>
          <a:p>
            <a:r>
              <a:rPr lang="en-US" smtClean="0"/>
              <a:t>Profits in All Aspects of System – Installation, O&amp;M, Developers</a:t>
            </a:r>
          </a:p>
          <a:p>
            <a:r>
              <a:rPr lang="en-US" smtClean="0"/>
              <a:t>Profits did not remain with Spanish Firms</a:t>
            </a:r>
          </a:p>
          <a:p>
            <a:r>
              <a:rPr lang="en-US" smtClean="0"/>
              <a:t>Retroactive Reductions</a:t>
            </a:r>
          </a:p>
          <a:p>
            <a:r>
              <a:rPr lang="en-US" smtClean="0"/>
              <a:t>Different Case for Wind Power</a:t>
            </a:r>
          </a:p>
        </p:txBody>
      </p:sp>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smtClean="0"/>
              <a:t>Spanish Case</a:t>
            </a:r>
          </a:p>
        </p:txBody>
      </p:sp>
      <p:sp>
        <p:nvSpPr>
          <p:cNvPr id="98307" name="Content Placeholder 2"/>
          <p:cNvSpPr>
            <a:spLocks noGrp="1"/>
          </p:cNvSpPr>
          <p:nvPr>
            <p:ph idx="1"/>
          </p:nvPr>
        </p:nvSpPr>
        <p:spPr/>
        <p:txBody>
          <a:bodyPr/>
          <a:lstStyle/>
          <a:p>
            <a:r>
              <a:rPr lang="en-US" smtClean="0"/>
              <a:t>In just one year of boom, the country committed itself to solar payments estimated at $26.4 billion, which in turn led to taxpayer backlash and bust.</a:t>
            </a:r>
          </a:p>
          <a:p>
            <a:r>
              <a:rPr lang="en-US" smtClean="0"/>
              <a:t>The feed-in tariff established by Spain in 2007 guaranteed fixed electricity rates of up to 44 euro cents per kilowatt-hour to all new solar panel projects plugged into the electrical grid by September 2008. Also, a loophole in the tariff allowed bundles of small, ground-based projects to receive up to 575 percent of the average electricity price.</a:t>
            </a:r>
          </a:p>
          <a:p>
            <a:r>
              <a:rPr lang="en-US" smtClean="0"/>
              <a:t>By Comparison, the German Feed-in Tariff was 35.49 cents in 2008</a:t>
            </a:r>
          </a:p>
          <a:p>
            <a:r>
              <a:rPr lang="en-US" sz="1600" smtClean="0"/>
              <a:t>The photovoltaic market has been cutting its costs rapidly, and the Spanish tariff, with its high rates, created an artificial market, developers said. And unlike Germany, Spain had no system built in to reduce tariff rates if its capacity targets were exceeded. Indeed, there were no stepped reductions, or degressions, at all. There was no ability to react.</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r>
              <a:rPr lang="en-US" smtClean="0"/>
              <a:t>History of Spanish Feed-in Tariffs</a:t>
            </a:r>
          </a:p>
        </p:txBody>
      </p:sp>
      <p:sp>
        <p:nvSpPr>
          <p:cNvPr id="99331" name="Content Placeholder 2"/>
          <p:cNvSpPr>
            <a:spLocks noGrp="1"/>
          </p:cNvSpPr>
          <p:nvPr>
            <p:ph idx="1"/>
          </p:nvPr>
        </p:nvSpPr>
        <p:spPr/>
        <p:txBody>
          <a:bodyPr/>
          <a:lstStyle/>
          <a:p>
            <a:r>
              <a:rPr lang="en-US" smtClean="0"/>
              <a:t>Spain saw a massive boom in 2008,when the FIT rates became very attractive leading to high returns for investors in solar plants. Spain's FiT led to an explosion of 2.6 GW of PV installed in 2008, before the nation repeatedly cut tariff levels. </a:t>
            </a:r>
          </a:p>
          <a:p>
            <a:r>
              <a:rPr lang="en-US" smtClean="0"/>
              <a:t>Spain also has a thriving CSP market and the largest installed CSP capacity in the world. </a:t>
            </a:r>
          </a:p>
          <a:p>
            <a:r>
              <a:rPr lang="en-US" smtClean="0"/>
              <a:t>This led to a burst in 2009 as Spain clamped down hard on the Subsidy program drastically reducing the subsidy and slowing down the process of approval.</a:t>
            </a:r>
          </a:p>
          <a:p>
            <a:r>
              <a:rPr lang="en-US" smtClean="0"/>
              <a:t>The FIT rate had a fixed tenure of 25 years. </a:t>
            </a:r>
          </a:p>
          <a:p>
            <a:r>
              <a:rPr lang="en-US" smtClean="0"/>
              <a:t>2012: The government may impose an excise or other tax on renewable energy generation to reduce the country’s €24bn “tariff deficit.”</a:t>
            </a:r>
          </a:p>
          <a:p>
            <a:endParaRPr lang="en-US" smtClean="0"/>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smtClean="0"/>
              <a:t>Solar PV in Spain</a:t>
            </a:r>
          </a:p>
        </p:txBody>
      </p:sp>
      <p:pic>
        <p:nvPicPr>
          <p:cNvPr id="100355" name="Picture 2"/>
          <p:cNvPicPr>
            <a:picLocks noGrp="1" noChangeAspect="1" noChangeArrowheads="1"/>
          </p:cNvPicPr>
          <p:nvPr>
            <p:ph idx="1"/>
          </p:nvPr>
        </p:nvPicPr>
        <p:blipFill>
          <a:blip r:embed="rId2" cstate="print"/>
          <a:srcRect/>
          <a:stretch>
            <a:fillRect/>
          </a:stretch>
        </p:blipFill>
        <p:spPr>
          <a:xfrm>
            <a:off x="990600" y="1206500"/>
            <a:ext cx="6726238" cy="4889500"/>
          </a:xfrm>
        </p:spPr>
      </p:pic>
    </p:spTree>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p:txBody>
          <a:bodyPr/>
          <a:lstStyle/>
          <a:p>
            <a:r>
              <a:rPr lang="en-US" smtClean="0"/>
              <a:t>Capacity Factors of Spanish PV Plants</a:t>
            </a:r>
          </a:p>
        </p:txBody>
      </p:sp>
      <p:pic>
        <p:nvPicPr>
          <p:cNvPr id="101379" name="Picture 2"/>
          <p:cNvPicPr>
            <a:picLocks noGrp="1" noChangeAspect="1" noChangeArrowheads="1"/>
          </p:cNvPicPr>
          <p:nvPr>
            <p:ph idx="1"/>
          </p:nvPr>
        </p:nvPicPr>
        <p:blipFill>
          <a:blip r:embed="rId2" cstate="print"/>
          <a:srcRect/>
          <a:stretch>
            <a:fillRect/>
          </a:stretch>
        </p:blipFill>
        <p:spPr>
          <a:xfrm>
            <a:off x="1412875" y="1600200"/>
            <a:ext cx="6394450" cy="4648200"/>
          </a:xfrm>
        </p:spPr>
      </p:pic>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en-US" smtClean="0"/>
              <a:t>Spanish Case</a:t>
            </a:r>
          </a:p>
        </p:txBody>
      </p:sp>
      <p:sp>
        <p:nvSpPr>
          <p:cNvPr id="102403" name="Content Placeholder 2"/>
          <p:cNvSpPr>
            <a:spLocks noGrp="1"/>
          </p:cNvSpPr>
          <p:nvPr>
            <p:ph idx="1"/>
          </p:nvPr>
        </p:nvSpPr>
        <p:spPr/>
        <p:txBody>
          <a:bodyPr/>
          <a:lstStyle/>
          <a:p>
            <a:r>
              <a:rPr lang="en-US" smtClean="0"/>
              <a:t>While the government had expected it would not see 400 megawatts of solar capacity in the country until 2010, by the fall of 2007, some 350 megawatts had already been installed. Chinese solar firms were sending container after container, flush with solar panels, to the country.</a:t>
            </a:r>
          </a:p>
          <a:p>
            <a:r>
              <a:rPr lang="en-US" smtClean="0"/>
              <a:t>The government's revised tariff has set a hard cap of 500 megawatts to be built, most of this as more costly rooftop installations. Revisions to the tariff are made on a quarterly basis. Demand remains high, however, with 2,468 applications having been received recently, according to the Ministry of Industry, Tourism and Trade.</a:t>
            </a:r>
          </a:p>
          <a:p>
            <a:r>
              <a:rPr lang="en-US" smtClean="0"/>
              <a:t>The photovoltaic market has been cutting its costs rapidly, and the Spanish tariff, with its high rates, created an artificial market, developers said. And unlike Germany, Spain had no system built in to reduce tariff rates if its capacity targets were exceeded. Indeed, there were no stepped reductions, or degressions, at all. There was no ability to react.</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r>
              <a:rPr lang="en-US" smtClean="0"/>
              <a:t>Spanish Case – Retroactive FiT with Limits on Hours</a:t>
            </a:r>
          </a:p>
        </p:txBody>
      </p:sp>
      <p:sp>
        <p:nvSpPr>
          <p:cNvPr id="103427" name="Content Placeholder 2"/>
          <p:cNvSpPr>
            <a:spLocks noGrp="1"/>
          </p:cNvSpPr>
          <p:nvPr>
            <p:ph idx="1"/>
          </p:nvPr>
        </p:nvSpPr>
        <p:spPr/>
        <p:txBody>
          <a:bodyPr/>
          <a:lstStyle/>
          <a:p>
            <a:r>
              <a:rPr lang="en-US" smtClean="0"/>
              <a:t>Whereas up to 1753 hours could have been fed to the grid by fixed solar PV systems in the past, now a maximum of 1250 processing hours will be remunerated over the next three years. Systems mounted on single axis trackers will now only be funded for the first 1644 hours; systems with double axis trackers will see payments for the first 1707 hours only.</a:t>
            </a:r>
          </a:p>
          <a:p>
            <a:r>
              <a:rPr lang="en-US" smtClean="0"/>
              <a:t>An adjustment that will apply to all solar PV plants connected to the grid by September 2008. As compensation, solar PV plants will receive the feed-in tariffs for three more years in the future – an extension from 25 to 28 subsidised years.</a:t>
            </a:r>
          </a:p>
          <a:p>
            <a:endParaRPr lang="en-US" smtClean="0"/>
          </a:p>
        </p:txBody>
      </p:sp>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smtClean="0"/>
              <a:t>Off-taker Risk</a:t>
            </a:r>
          </a:p>
        </p:txBody>
      </p:sp>
      <p:sp>
        <p:nvSpPr>
          <p:cNvPr id="104451" name="Rectangle 3"/>
          <p:cNvSpPr>
            <a:spLocks noGrp="1" noChangeArrowheads="1"/>
          </p:cNvSpPr>
          <p:nvPr>
            <p:ph type="body" idx="1"/>
          </p:nvPr>
        </p:nvSpPr>
        <p:spPr/>
        <p:txBody>
          <a:bodyPr/>
          <a:lstStyle/>
          <a:p>
            <a:pPr eaLnBrk="1" hangingPunct="1">
              <a:lnSpc>
                <a:spcPct val="90000"/>
              </a:lnSpc>
            </a:pPr>
            <a:r>
              <a:rPr lang="en-US" sz="2000" smtClean="0"/>
              <a:t>Spain will be reducing tariff payments for roof-based systems by up to 25 per cent but for large ground based solar installations a much more eye watering 45 per cent, news not likely to impress installers or investors.</a:t>
            </a:r>
          </a:p>
          <a:p>
            <a:pPr eaLnBrk="1" hangingPunct="1">
              <a:lnSpc>
                <a:spcPct val="90000"/>
              </a:lnSpc>
            </a:pPr>
            <a:r>
              <a:rPr lang="en-US" sz="2000" smtClean="0"/>
              <a:t>The energy firms are obliged by legislation to purchase the renewable energy at the premium rates the costs of which are spread across Spanish energy consumers. The Spanish government has therefore been able to justify cut backs explaining that they are a means of controlling rising Spanish Energy Bills.</a:t>
            </a:r>
          </a:p>
          <a:p>
            <a:pPr eaLnBrk="1" hangingPunct="1">
              <a:lnSpc>
                <a:spcPct val="90000"/>
              </a:lnSpc>
            </a:pPr>
            <a:endParaRPr lang="en-US" sz="2000" smtClean="0"/>
          </a:p>
          <a:p>
            <a:pPr eaLnBrk="1" hangingPunct="1">
              <a:lnSpc>
                <a:spcPct val="90000"/>
              </a:lnSpc>
            </a:pPr>
            <a:endParaRPr lang="en-US" sz="2000" smtClean="0"/>
          </a:p>
          <a:p>
            <a:pPr eaLnBrk="1" hangingPunct="1">
              <a:lnSpc>
                <a:spcPct val="90000"/>
              </a:lnSpc>
            </a:pPr>
            <a:endParaRPr lang="en-US" sz="2000" smtClean="0"/>
          </a:p>
        </p:txBody>
      </p:sp>
      <p:sp>
        <p:nvSpPr>
          <p:cNvPr id="104452" name="Date Placeholder 1"/>
          <p:cNvSpPr>
            <a:spLocks noGrp="1"/>
          </p:cNvSpPr>
          <p:nvPr>
            <p:ph type="dt" sz="quarter" idx="4294967295"/>
          </p:nvPr>
        </p:nvSpPr>
        <p:spPr bwMode="auto">
          <a:xfrm>
            <a:off x="595313" y="6245225"/>
            <a:ext cx="1857375" cy="476250"/>
          </a:xfrm>
          <a:prstGeom prst="rect">
            <a:avLst/>
          </a:prstGeom>
          <a:noFill/>
          <a:ln>
            <a:miter lim="800000"/>
            <a:headEnd/>
            <a:tailEnd/>
          </a:ln>
        </p:spPr>
        <p:txBody>
          <a:bodyPr/>
          <a:lstStyle/>
          <a:p>
            <a:fld id="{309211FF-618A-402C-B563-804AA49FFD0E}" type="datetime3">
              <a:rPr lang="en-US"/>
              <a:pPr/>
              <a:t>9 April 2013</a:t>
            </a:fld>
            <a:endParaRPr lang="en-US"/>
          </a:p>
        </p:txBody>
      </p:sp>
      <p:sp>
        <p:nvSpPr>
          <p:cNvPr id="104453" name="Footer Placeholder 2"/>
          <p:cNvSpPr>
            <a:spLocks noGrp="1"/>
          </p:cNvSpPr>
          <p:nvPr>
            <p:ph type="ftr" sz="quarter" idx="4294967295"/>
          </p:nvPr>
        </p:nvSpPr>
        <p:spPr bwMode="auto">
          <a:xfrm>
            <a:off x="3124200" y="6245225"/>
            <a:ext cx="2895600" cy="476250"/>
          </a:xfrm>
          <a:prstGeom prst="rect">
            <a:avLst/>
          </a:prstGeom>
          <a:noFill/>
          <a:ln>
            <a:miter lim="800000"/>
            <a:headEnd/>
            <a:tailEnd/>
          </a:ln>
        </p:spPr>
        <p:txBody>
          <a:bodyPr/>
          <a:lstStyle/>
          <a:p>
            <a:r>
              <a:rPr lang="en-US"/>
              <a:t>www.edbodmer.com</a:t>
            </a:r>
          </a:p>
        </p:txBody>
      </p:sp>
      <p:sp>
        <p:nvSpPr>
          <p:cNvPr id="104454"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89E644E5-05C2-4D6F-A3CF-0DEDE4789A16}" type="slidenum">
              <a:rPr lang="en-US"/>
              <a:pPr/>
              <a:t>99</a:t>
            </a:fld>
            <a:endParaRPr lang="en-US"/>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103430</TotalTime>
  <Words>8604</Words>
  <Application>Microsoft Office PowerPoint</Application>
  <PresentationFormat>On-screen Show (4:3)</PresentationFormat>
  <Paragraphs>767</Paragraphs>
  <Slides>127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127</vt:i4>
      </vt:variant>
    </vt:vector>
  </HeadingPairs>
  <TitlesOfParts>
    <vt:vector size="131" baseType="lpstr">
      <vt:lpstr>Arial</vt:lpstr>
      <vt:lpstr>Wingdings</vt:lpstr>
      <vt:lpstr>Times New Roman</vt:lpstr>
      <vt:lpstr>CCP 1</vt:lpstr>
      <vt:lpstr>Introduction – Project Finance and Renewable Energy</vt:lpstr>
      <vt:lpstr>Key Performance Indicators for Renewable Energy</vt:lpstr>
      <vt:lpstr>KPI’s Specific to Renewable Technologies</vt:lpstr>
      <vt:lpstr>KPI  Number 1: Electricity Prices from Renewable Technology Compared to Conventional Technologies</vt:lpstr>
      <vt:lpstr>KPI Number 2: Investment Cost per kW </vt:lpstr>
      <vt:lpstr>KPI Number 3: Capacity Factor</vt:lpstr>
      <vt:lpstr>KPI Number 4: Operation and Maintenance Cost</vt:lpstr>
      <vt:lpstr>Project Finance Considerations and KPI’s for Financing Projects</vt:lpstr>
      <vt:lpstr>DCF Valuation Considerations</vt:lpstr>
      <vt:lpstr>Further Information on Key Performance Indicators</vt:lpstr>
      <vt:lpstr>Challenging Issues</vt:lpstr>
      <vt:lpstr>Challenging Financing Issues</vt:lpstr>
      <vt:lpstr>General Day by Day Schedule</vt:lpstr>
      <vt:lpstr>General Objectives</vt:lpstr>
      <vt:lpstr>Teaching Points</vt:lpstr>
      <vt:lpstr>Theoretical Foundation for Economic Analysis of Renewable Energy Projects</vt:lpstr>
      <vt:lpstr>What Makes Renewable Projects Different than Analysis of Other (Electric Generation) Investments</vt:lpstr>
      <vt:lpstr>Recent Events</vt:lpstr>
      <vt:lpstr>Selected Recent Issues</vt:lpstr>
      <vt:lpstr>Feed-in Tariff Changes and Development of Technologies </vt:lpstr>
      <vt:lpstr>Uncertainty in Government Policy</vt:lpstr>
      <vt:lpstr>Trends in Solar Capital Cost</vt:lpstr>
      <vt:lpstr>Spanish Solar without Subsidies</vt:lpstr>
      <vt:lpstr>General Terms and Context of Electricity  Analysis</vt:lpstr>
      <vt:lpstr>Review of Some General Terms Used in the Course</vt:lpstr>
      <vt:lpstr>World Capacity Factor of Technologies</vt:lpstr>
      <vt:lpstr>Detailed Terms for Renewable Projects</vt:lpstr>
      <vt:lpstr>Other Terms</vt:lpstr>
      <vt:lpstr>Clean Development Mechanism</vt:lpstr>
      <vt:lpstr>Value Drivers for Renewable Projects</vt:lpstr>
      <vt:lpstr>Cost of Renewable Energy</vt:lpstr>
      <vt:lpstr>Capacity Costs from the EIA</vt:lpstr>
      <vt:lpstr>Background on the Cost of Renewable Technologies</vt:lpstr>
      <vt:lpstr>Why Analyse Carrying Charges</vt:lpstr>
      <vt:lpstr>Cost of Capital and Carrying Charges</vt:lpstr>
      <vt:lpstr>Importance of Structuring Issues Given the High Capital Cost Relative to Total Cost</vt:lpstr>
      <vt:lpstr>Importance of Cost of Capital for Renewable Projects</vt:lpstr>
      <vt:lpstr>Comparative Levelized Cost</vt:lpstr>
      <vt:lpstr>Factors that Drive Levelized Cost</vt:lpstr>
      <vt:lpstr>Solar Levelized Cost</vt:lpstr>
      <vt:lpstr>Wind Levelized Cost</vt:lpstr>
      <vt:lpstr>Solar Levelized Cost and Grid Parity</vt:lpstr>
      <vt:lpstr>Grid Parity and Levelized Cost of Electricity</vt:lpstr>
      <vt:lpstr>Note WACC assumption and  Life Assumption in Analysis</vt:lpstr>
      <vt:lpstr>Cost of Renewable Relative to Other Technologies using 5% Real Cost of Capital</vt:lpstr>
      <vt:lpstr>Cost Comparison with High Capital Costs – 10% Real Cost of Capital</vt:lpstr>
      <vt:lpstr>Cost of Wind Versus Coal and Natural Gas after Accounting for Environmental Externalities and Ancillary Services</vt:lpstr>
      <vt:lpstr>Calculation of Levelized Cost – IEA (2010 Study)</vt:lpstr>
      <vt:lpstr>Economic and Financial Issues Associated with Renewable Technologies</vt:lpstr>
      <vt:lpstr>Alternative Policies</vt:lpstr>
      <vt:lpstr>Risk Allocation in Renewable Projects with Feed-in Tariffs versus Conventional IPP’s</vt:lpstr>
      <vt:lpstr>Different Financial and Economic Issues for Different Types of Project</vt:lpstr>
      <vt:lpstr>On-Shore Wind and Statistical Analysis</vt:lpstr>
      <vt:lpstr>On-Shore Wind Issues</vt:lpstr>
      <vt:lpstr>P50 Estimate and P50 Actual – German Wind Speeds</vt:lpstr>
      <vt:lpstr>Off Shore </vt:lpstr>
      <vt:lpstr>Solar and Financial Structuring</vt:lpstr>
      <vt:lpstr>Hydro Issues</vt:lpstr>
      <vt:lpstr>UK Electricity Prices  - Crash in 2001</vt:lpstr>
      <vt:lpstr>Equity Returns and Re-Financing</vt:lpstr>
      <vt:lpstr>Hydro Generation Volatility</vt:lpstr>
      <vt:lpstr>Geothermal and Development Analysis</vt:lpstr>
      <vt:lpstr>Biomass and Economic Analysis of Tipping Fees</vt:lpstr>
      <vt:lpstr>Tidal Power and Replacement of Parts</vt:lpstr>
      <vt:lpstr>Feed in Tariffs and Renewable Energy Credits</vt:lpstr>
      <vt:lpstr>Different Feed In Structures</vt:lpstr>
      <vt:lpstr>Changes in Feed-In Tariffs</vt:lpstr>
      <vt:lpstr>Comparison of Feed-in Tariffs for Different Technologies</vt:lpstr>
      <vt:lpstr>Comparison of Feed-In Tariffs – On Shore Wind  for Year 2011</vt:lpstr>
      <vt:lpstr>Wind Capacity Factor and wind Price</vt:lpstr>
      <vt:lpstr>Solar FIT Rates Nov 2011</vt:lpstr>
      <vt:lpstr>Historic and Forecast Trends in Price</vt:lpstr>
      <vt:lpstr>FIT Declines from 2009-2012 for PV</vt:lpstr>
      <vt:lpstr>Reduction in Demand for Solar from Lower  Feed-in Tariffs (Comments in Report of Manufacturer)</vt:lpstr>
      <vt:lpstr>Prices in PPA contracts for Solar Thermal in India</vt:lpstr>
      <vt:lpstr>German Off-Shore Wind Feed-in Tariffs</vt:lpstr>
      <vt:lpstr>Feed In Tariffs for Off-Shore Wind</vt:lpstr>
      <vt:lpstr>Alternative Feed-in Tariff Structures – Denmark Example</vt:lpstr>
      <vt:lpstr>Cost of Solar in India from Auction</vt:lpstr>
      <vt:lpstr>Length of Feed-in Tariffs</vt:lpstr>
      <vt:lpstr>Czech Republic Case: Taxes on Solar Power</vt:lpstr>
      <vt:lpstr>Modelled IRR’s in FIT</vt:lpstr>
      <vt:lpstr>UK Solar Tariff Changes</vt:lpstr>
      <vt:lpstr>Case Study of German versus Spanish Feed-in Tariffs</vt:lpstr>
      <vt:lpstr>German Feed-in Tariff Policy</vt:lpstr>
      <vt:lpstr>Performance of German FIT</vt:lpstr>
      <vt:lpstr>Price of PV Driven by Feed-In Tariffs</vt:lpstr>
      <vt:lpstr>Share of New Solar Installations -- 2011</vt:lpstr>
      <vt:lpstr>Recent Changes in German FIT</vt:lpstr>
      <vt:lpstr>Recent Changes in German FIT - Continued</vt:lpstr>
      <vt:lpstr>German Surcharges</vt:lpstr>
      <vt:lpstr>Spanish Case and Feed-In Tariffs for Solar Power</vt:lpstr>
      <vt:lpstr>Spanish Case</vt:lpstr>
      <vt:lpstr>History of Spanish Feed-in Tariffs</vt:lpstr>
      <vt:lpstr>Solar PV in Spain</vt:lpstr>
      <vt:lpstr>Capacity Factors of Spanish PV Plants</vt:lpstr>
      <vt:lpstr>Spanish Case</vt:lpstr>
      <vt:lpstr>Spanish Case – Retroactive FiT with Limits on Hours</vt:lpstr>
      <vt:lpstr>Off-taker Risk</vt:lpstr>
      <vt:lpstr>Stock Price of Spanish Renewable</vt:lpstr>
      <vt:lpstr>U.K. Feed-In Tariffs</vt:lpstr>
      <vt:lpstr>Turkey Licensed Producers</vt:lpstr>
      <vt:lpstr>Feed-in Tariffs and Use of Local Equipment – Ontario Canada</vt:lpstr>
      <vt:lpstr>Renewable Energy Credits</vt:lpstr>
      <vt:lpstr>Definition of Renewable Energy Credits</vt:lpstr>
      <vt:lpstr>Volatility in Renewable Energy Credits</vt:lpstr>
      <vt:lpstr>Renewable Energy Credits</vt:lpstr>
      <vt:lpstr>Solar Alternative Compliance Payments</vt:lpstr>
      <vt:lpstr>Additional Payments for Solar Power</vt:lpstr>
      <vt:lpstr>REC Prices in Different Regions</vt:lpstr>
      <vt:lpstr>PPA’s for Renewable Energy Projects</vt:lpstr>
      <vt:lpstr>Net Metering</vt:lpstr>
      <vt:lpstr>Projects in FPL Financing</vt:lpstr>
      <vt:lpstr>Wind Off Shore Power Contracts in U.S.</vt:lpstr>
      <vt:lpstr>Other Government Policy</vt:lpstr>
      <vt:lpstr>U.S. Government Policy</vt:lpstr>
      <vt:lpstr>Expiration of U.S. Cash Grant</vt:lpstr>
      <vt:lpstr>Reference</vt:lpstr>
      <vt:lpstr>Feed-In Tariff</vt:lpstr>
      <vt:lpstr>Ukraine</vt:lpstr>
      <vt:lpstr>Alternative Feed In Tariff Structures </vt:lpstr>
      <vt:lpstr>Feed-in Tariffs for Wind - Africa</vt:lpstr>
      <vt:lpstr>Turkey Feed-In Tariff</vt:lpstr>
      <vt:lpstr>Feed-in Tariffs in South Africa</vt:lpstr>
      <vt:lpstr>Feed In Tariffs for Hydro in Tanzania</vt:lpstr>
      <vt:lpstr>Example of Avoided Cost (LRMC) Tanzania</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Finance</dc:title>
  <dc:creator>Lucanio Pavoriti</dc:creator>
  <cp:lastModifiedBy>Usain Bolt</cp:lastModifiedBy>
  <cp:revision>1219</cp:revision>
  <cp:lastPrinted>1999-07-15T13:20:36Z</cp:lastPrinted>
  <dcterms:created xsi:type="dcterms:W3CDTF">2000-04-06T10:53:03Z</dcterms:created>
  <dcterms:modified xsi:type="dcterms:W3CDTF">2013-04-10T04:42:34Z</dcterms:modified>
</cp:coreProperties>
</file>